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4" r:id="rId6"/>
    <p:sldId id="265" r:id="rId7"/>
    <p:sldId id="267" r:id="rId8"/>
    <p:sldId id="266" r:id="rId9"/>
    <p:sldId id="268" r:id="rId10"/>
    <p:sldId id="269" r:id="rId11"/>
    <p:sldId id="271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j7ZroxZfKQICYD/06f6Fyk9vAc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9059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458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1653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1053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1565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352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23034a6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823034a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318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4.0/deed.ca" TargetMode="External"/><Relationship Id="rId3" Type="http://schemas.openxmlformats.org/officeDocument/2006/relationships/image" Target="../media/image1.png"/><Relationship Id="rId7" Type="http://schemas.openxmlformats.org/officeDocument/2006/relationships/hyperlink" Target="Picornell,%20Climent,%2028%20de%20mar&#231;%20de%202026,%20%22Els%20drons%20barats%20iranians%20i%20la%20geopol&#237;tica%20armament&#237;stica%20mundial%22,%20&#218;ltima%20Hora.%20https:/www.ultimahora.es/opinion/tribuna/2026/03/28/2598499/els-drons-barats-iranians-geopolitica-armamentistica-mundial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l="17193" t="17544" r="-1753" b="23508"/>
          <a:stretch/>
        </p:blipFill>
        <p:spPr>
          <a:xfrm>
            <a:off x="2798168" y="794834"/>
            <a:ext cx="6595664" cy="4597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t="1" b="7210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l="17193" t="17544" r="-1753" b="23508"/>
          <a:stretch/>
        </p:blipFill>
        <p:spPr>
          <a:xfrm>
            <a:off x="8984305" y="0"/>
            <a:ext cx="2882287" cy="200923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434087" y="2814765"/>
            <a:ext cx="106632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ES" sz="66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Quan</a:t>
            </a:r>
            <a:r>
              <a:rPr lang="es-ES" sz="66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66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defensar</a:t>
            </a:r>
            <a:r>
              <a:rPr lang="es-ES" sz="66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és més car que atacar: la guerra de costos</a:t>
            </a:r>
            <a:endParaRPr lang="es-ES" dirty="0"/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177" y="227926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3956" y="227926"/>
            <a:ext cx="1666503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5">
            <a:alphaModFix/>
          </a:blip>
          <a:srcRect t="1" b="7210"/>
          <a:stretch/>
        </p:blipFill>
        <p:spPr>
          <a:xfrm>
            <a:off x="2033853" y="211516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0444" y="211516"/>
            <a:ext cx="1713186" cy="158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 l="17193" t="17544" r="-1753" b="23508"/>
          <a:stretch/>
        </p:blipFill>
        <p:spPr>
          <a:xfrm>
            <a:off x="8984305" y="0"/>
            <a:ext cx="2882287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3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5">
            <a:alphaModFix/>
          </a:blip>
          <a:srcRect t="1" b="7210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/>
          <p:nvPr/>
        </p:nvSpPr>
        <p:spPr>
          <a:xfrm>
            <a:off x="410850" y="2333231"/>
            <a:ext cx="11217900" cy="327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En el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la guerra entre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Rússia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i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Ucraïna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i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altres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conflictes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recents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s'ha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produït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canvi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profund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l'economia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guerra: el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cost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relatiu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entre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atac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i defensa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s'ha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desalineat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manera radical.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Mentre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que un dron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d'atac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el Shahed-136 pot costar entre 20.000 i 50.000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dòlars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, interceptar-los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amb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sistemes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tradicionals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defensa,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míssil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Patriot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pot arribar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als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3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milions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30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dòlars</a:t>
            </a:r>
            <a:r>
              <a:rPr lang="es-ES" sz="30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823034a637_0_0"/>
          <p:cNvSpPr/>
          <p:nvPr/>
        </p:nvSpPr>
        <p:spPr>
          <a:xfrm>
            <a:off x="558888" y="2549977"/>
            <a:ext cx="10894500" cy="17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Per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cada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dòlar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invertit en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atac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, el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defensor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se'n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pot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gastar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fins a 60. Els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estats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troben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davant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decisions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d'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inversió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amb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retorns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asimètrics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, on l'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eficiència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del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capital invertit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esdevé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crítica</a:t>
            </a:r>
            <a:r>
              <a:rPr lang="fr-FR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823034a637_0_0"/>
          <p:cNvSpPr/>
          <p:nvPr/>
        </p:nvSpPr>
        <p:spPr>
          <a:xfrm>
            <a:off x="558888" y="2549977"/>
            <a:ext cx="10894500" cy="17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Estan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emergint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solucions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alternatives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drons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interceptors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baix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cost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(per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només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uns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1.000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dòlars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unitat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) o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tecnologies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làser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amb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costos per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ús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marginals</a:t>
            </a: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478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8B39119-798A-4085-896F-B7F708EC5B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734618"/>
              </p:ext>
            </p:extLst>
          </p:nvPr>
        </p:nvGraphicFramePr>
        <p:xfrm>
          <a:off x="325407" y="1738565"/>
          <a:ext cx="10995735" cy="4790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9147">
                  <a:extLst>
                    <a:ext uri="{9D8B030D-6E8A-4147-A177-3AD203B41FA5}">
                      <a16:colId xmlns:a16="http://schemas.microsoft.com/office/drawing/2014/main" val="3679063649"/>
                    </a:ext>
                  </a:extLst>
                </a:gridCol>
                <a:gridCol w="2199147">
                  <a:extLst>
                    <a:ext uri="{9D8B030D-6E8A-4147-A177-3AD203B41FA5}">
                      <a16:colId xmlns:a16="http://schemas.microsoft.com/office/drawing/2014/main" val="2316755398"/>
                    </a:ext>
                  </a:extLst>
                </a:gridCol>
                <a:gridCol w="2199147">
                  <a:extLst>
                    <a:ext uri="{9D8B030D-6E8A-4147-A177-3AD203B41FA5}">
                      <a16:colId xmlns:a16="http://schemas.microsoft.com/office/drawing/2014/main" val="860169619"/>
                    </a:ext>
                  </a:extLst>
                </a:gridCol>
                <a:gridCol w="2199147">
                  <a:extLst>
                    <a:ext uri="{9D8B030D-6E8A-4147-A177-3AD203B41FA5}">
                      <a16:colId xmlns:a16="http://schemas.microsoft.com/office/drawing/2014/main" val="4247851335"/>
                    </a:ext>
                  </a:extLst>
                </a:gridCol>
                <a:gridCol w="2199147">
                  <a:extLst>
                    <a:ext uri="{9D8B030D-6E8A-4147-A177-3AD203B41FA5}">
                      <a16:colId xmlns:a16="http://schemas.microsoft.com/office/drawing/2014/main" val="300208584"/>
                    </a:ext>
                  </a:extLst>
                </a:gridCol>
              </a:tblGrid>
              <a:tr h="519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  <a:latin typeface="Calibrí"/>
                        </a:rPr>
                        <a:t>Categoria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  <a:latin typeface="Calibrí"/>
                        </a:rPr>
                        <a:t>Exemple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  <a:latin typeface="Calibrí"/>
                        </a:rPr>
                        <a:t>Cost</a:t>
                      </a:r>
                      <a:r>
                        <a:rPr lang="es-ES" sz="2000" dirty="0">
                          <a:effectLst/>
                          <a:latin typeface="Calibrí"/>
                        </a:rPr>
                        <a:t> </a:t>
                      </a:r>
                      <a:r>
                        <a:rPr lang="es-ES" sz="2000" dirty="0" err="1">
                          <a:effectLst/>
                          <a:latin typeface="Calibrí"/>
                        </a:rPr>
                        <a:t>Unitari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  <a:latin typeface="Calibrí"/>
                        </a:rPr>
                        <a:t>Capacitat</a:t>
                      </a:r>
                      <a:r>
                        <a:rPr lang="es-ES" sz="2000" dirty="0">
                          <a:effectLst/>
                          <a:latin typeface="Calibrí"/>
                        </a:rPr>
                        <a:t> de </a:t>
                      </a:r>
                      <a:r>
                        <a:rPr lang="es-ES" sz="2000" dirty="0" err="1">
                          <a:effectLst/>
                          <a:latin typeface="Calibrí"/>
                        </a:rPr>
                        <a:t>producció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  <a:latin typeface="Calibrí"/>
                        </a:rPr>
                        <a:t>LLoc</a:t>
                      </a:r>
                      <a:r>
                        <a:rPr lang="es-ES" sz="2000" dirty="0">
                          <a:effectLst/>
                          <a:latin typeface="Calibrí"/>
                        </a:rPr>
                        <a:t> de </a:t>
                      </a:r>
                      <a:r>
                        <a:rPr lang="es-ES" sz="2000" dirty="0" err="1">
                          <a:effectLst/>
                          <a:latin typeface="Calibrí"/>
                        </a:rPr>
                        <a:t>fabricació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356223746"/>
                  </a:ext>
                </a:extLst>
              </a:tr>
              <a:tr h="426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  <a:latin typeface="Calibrí"/>
                        </a:rPr>
                        <a:t>Atac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Calibrí"/>
                        </a:rPr>
                        <a:t>Shahed-136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Calibrí"/>
                        </a:rPr>
                        <a:t>20.000-50.000 </a:t>
                      </a:r>
                      <a:r>
                        <a:rPr lang="es-ES" sz="1600" b="1" dirty="0" err="1">
                          <a:effectLst/>
                          <a:latin typeface="Calibrí"/>
                        </a:rPr>
                        <a:t>dòlars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170 unitats/dia (aproximat)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Rússia (Tatarstan)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71624803"/>
                  </a:ext>
                </a:extLst>
              </a:tr>
              <a:tr h="4260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Calibrí"/>
                        </a:rPr>
                        <a:t>Defensa tradicional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Patriot PAC-3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Calibrí"/>
                        </a:rPr>
                        <a:t>3.000.000 </a:t>
                      </a:r>
                      <a:r>
                        <a:rPr lang="es-ES" sz="1600" b="1" dirty="0" err="1">
                          <a:effectLst/>
                          <a:latin typeface="Calibrí"/>
                        </a:rPr>
                        <a:t>dòlars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600 unitats/any (aproximat)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Estats Units (Lockheed Martin)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688939659"/>
                  </a:ext>
                </a:extLst>
              </a:tr>
              <a:tr h="9675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Calibrí"/>
                        </a:rPr>
                        <a:t>Defensa tradicional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Iran Dome (Tamir)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Calibrí"/>
                        </a:rPr>
                        <a:t>100.000-150.000 </a:t>
                      </a:r>
                      <a:r>
                        <a:rPr lang="es-ES" sz="1600" b="1" dirty="0" err="1">
                          <a:effectLst/>
                          <a:latin typeface="Calibrí"/>
                        </a:rPr>
                        <a:t>dòlars</a:t>
                      </a:r>
                      <a:r>
                        <a:rPr lang="es-ES" sz="1600" b="1" dirty="0">
                          <a:effectLst/>
                          <a:latin typeface="Calibrí"/>
                        </a:rPr>
                        <a:t> cada vegada que es </a:t>
                      </a:r>
                      <a:r>
                        <a:rPr lang="es-ES" sz="1600" b="1" dirty="0" err="1">
                          <a:effectLst/>
                          <a:latin typeface="Calibrí"/>
                        </a:rPr>
                        <a:t>decideix</a:t>
                      </a:r>
                      <a:r>
                        <a:rPr lang="es-ES" sz="1600" b="1" dirty="0">
                          <a:effectLst/>
                          <a:latin typeface="Calibrí"/>
                        </a:rPr>
                        <a:t> interceptar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  <a:latin typeface="Calibrí"/>
                        </a:rPr>
                        <a:t>L’Iron</a:t>
                      </a:r>
                      <a:r>
                        <a:rPr lang="es-ES" sz="1600" b="1" dirty="0">
                          <a:effectLst/>
                          <a:latin typeface="Calibrí"/>
                        </a:rPr>
                        <a:t> Dome no dispara </a:t>
                      </a:r>
                      <a:r>
                        <a:rPr lang="es-ES" sz="1600" b="1" dirty="0" err="1">
                          <a:effectLst/>
                          <a:latin typeface="Calibrí"/>
                        </a:rPr>
                        <a:t>sempre</a:t>
                      </a:r>
                      <a:r>
                        <a:rPr lang="es-ES" sz="1600" b="1" dirty="0">
                          <a:effectLst/>
                          <a:latin typeface="Calibrí"/>
                        </a:rPr>
                        <a:t>.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  <a:latin typeface="Calibrí"/>
                        </a:rPr>
                        <a:t>Informació</a:t>
                      </a:r>
                      <a:r>
                        <a:rPr lang="es-ES" sz="1600" b="1" dirty="0">
                          <a:effectLst/>
                          <a:latin typeface="Calibrí"/>
                        </a:rPr>
                        <a:t> no disponible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Israel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150969740"/>
                  </a:ext>
                </a:extLst>
              </a:tr>
              <a:tr h="696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Calibrí"/>
                        </a:rPr>
                        <a:t>Defensa tradicional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NASAMS interceptor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Entre 300.000 i 800.000 dòlars en funció del model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Calibrí"/>
                        </a:rPr>
                        <a:t>Limitada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  <a:latin typeface="Calibrí"/>
                        </a:rPr>
                        <a:t>Consorci</a:t>
                      </a:r>
                      <a:r>
                        <a:rPr lang="es-ES" sz="1600" b="1" dirty="0">
                          <a:effectLst/>
                          <a:latin typeface="Calibrí"/>
                        </a:rPr>
                        <a:t> Noruega/EUA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32481440"/>
                  </a:ext>
                </a:extLst>
              </a:tr>
              <a:tr h="4530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Calibrí"/>
                        </a:rPr>
                        <a:t>Nova defensa</a:t>
                      </a:r>
                      <a:endParaRPr lang="es-ES" sz="2000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Dron interceptor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1.000 dòlars/unitat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effectLst/>
                          <a:latin typeface="Calibrí"/>
                        </a:rPr>
                        <a:t>Alta (escalable)</a:t>
                      </a:r>
                      <a:endParaRPr lang="es-ES" sz="1600" b="1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  <a:latin typeface="Calibrí"/>
                        </a:rPr>
                        <a:t>Ucraïna</a:t>
                      </a:r>
                      <a:endParaRPr lang="es-ES" sz="1600" b="1" dirty="0">
                        <a:effectLst/>
                        <a:latin typeface="Calibrí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46006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831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823034a637_0_0"/>
          <p:cNvSpPr/>
          <p:nvPr/>
        </p:nvSpPr>
        <p:spPr>
          <a:xfrm>
            <a:off x="558888" y="2549977"/>
            <a:ext cx="10894500" cy="17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1. Si un sistema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defensiu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costa 3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milions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dòlars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ús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creieu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hauria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classificar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-se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comptablement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existències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actiu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amortitzable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Quines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implicacions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té cada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opció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1621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823034a637_0_0"/>
          <p:cNvSpPr/>
          <p:nvPr/>
        </p:nvSpPr>
        <p:spPr>
          <a:xfrm>
            <a:off x="558888" y="2549977"/>
            <a:ext cx="10894500" cy="17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afecta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aquesta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diferència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costos (1:60) a la presa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d'inversió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pública? 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l'estratègia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militar?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1762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823034a637_0_0"/>
          <p:cNvSpPr/>
          <p:nvPr/>
        </p:nvSpPr>
        <p:spPr>
          <a:xfrm>
            <a:off x="558888" y="2549977"/>
            <a:ext cx="10894500" cy="17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3.	Les noves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tecnologies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defensa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podrien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considerar-se una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innovació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disruptiva.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Com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afecta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això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al valor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dels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actius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existents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Creieu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que cal registrar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deterioraments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1886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823034a637_0_0"/>
          <p:cNvSpPr/>
          <p:nvPr/>
        </p:nvSpPr>
        <p:spPr>
          <a:xfrm>
            <a:off x="648750" y="2691492"/>
            <a:ext cx="10894500" cy="17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4.	Si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fossis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responsable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d'un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govern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preferiries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invertir en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sistemes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sofisticats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però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més cars o en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solucions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més simples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però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escalables? Per </a:t>
            </a:r>
            <a:r>
              <a:rPr lang="es-ES" sz="32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què</a:t>
            </a:r>
            <a:r>
              <a:rPr lang="es-ES" sz="32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6745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23034a637_0_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g3823034a637_0_0"/>
          <p:cNvPicPr preferRelativeResize="0"/>
          <p:nvPr/>
        </p:nvPicPr>
        <p:blipFill rotWithShape="1">
          <a:blip r:embed="rId3">
            <a:alphaModFix/>
          </a:blip>
          <a:srcRect l="17190" t="17543" r="-1750" b="23508"/>
          <a:stretch/>
        </p:blipFill>
        <p:spPr>
          <a:xfrm>
            <a:off x="8984305" y="0"/>
            <a:ext cx="2882288" cy="2009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823034a63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99" y="135965"/>
            <a:ext cx="1666503" cy="158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823034a63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1678" y="135965"/>
            <a:ext cx="1666504" cy="158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823034a637_0_0"/>
          <p:cNvPicPr preferRelativeResize="0"/>
          <p:nvPr/>
        </p:nvPicPr>
        <p:blipFill rotWithShape="1">
          <a:blip r:embed="rId5">
            <a:alphaModFix/>
          </a:blip>
          <a:srcRect b="7209"/>
          <a:stretch/>
        </p:blipFill>
        <p:spPr>
          <a:xfrm>
            <a:off x="1941575" y="119555"/>
            <a:ext cx="1713186" cy="1586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823034a63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166" y="119555"/>
            <a:ext cx="1713186" cy="158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3823034a637_0_0"/>
          <p:cNvSpPr/>
          <p:nvPr/>
        </p:nvSpPr>
        <p:spPr>
          <a:xfrm>
            <a:off x="500160" y="1738565"/>
            <a:ext cx="10894500" cy="529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a-ES" sz="3200" b="1" i="0" u="none" strike="noStrike" kern="0" cap="none" spc="0" normalizeH="0" baseline="0" noProof="0" dirty="0">
                <a:ln>
                  <a:noFill/>
                </a:ln>
                <a:solidFill>
                  <a:srgbClr val="014BA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Referències</a:t>
            </a:r>
          </a:p>
          <a:p>
            <a:pPr lvl="0">
              <a:lnSpc>
                <a:spcPct val="115000"/>
              </a:lnSpc>
            </a:pP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Picornell, Climent, 28 de 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març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de 2026, "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Els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drons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barats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iranians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i la geopolítica armamentística mundial", Última Hora. 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https://www.ultimahora.es/opinion/tribuna/2026/03/28/2598499/els-drons-barats-iranians-geopolitica-armamentistica-mundial.html</a:t>
            </a:r>
            <a:endParaRPr lang="es-ES" sz="1800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15000"/>
              </a:lnSpc>
            </a:pPr>
            <a:endParaRPr lang="es-ES" sz="1800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15000"/>
              </a:lnSpc>
            </a:pP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Soriano, Ginés, 4 de desembre de 2025, "Israel despliega por primera vez este mismo mes el escudo láser con el que renovará su cúpula de hierro", 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Infodefensa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https://www.infodefensa.com/texto-diario/mostrar/5691385/israel-despliega-primera-vez-mismo-mes-escudo-laser-renovara-cupula-hierro</a:t>
            </a:r>
            <a:endParaRPr lang="es-ES" sz="1800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>
              <a:lnSpc>
                <a:spcPct val="115000"/>
              </a:lnSpc>
            </a:pPr>
            <a:endParaRPr lang="es-ES" sz="1800" b="1" dirty="0">
              <a:solidFill>
                <a:srgbClr val="014BA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>
              <a:lnSpc>
                <a:spcPct val="115000"/>
              </a:lnSpc>
            </a:pPr>
            <a:r>
              <a:rPr lang="es-ES" sz="18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Revisió</a:t>
            </a:r>
            <a:r>
              <a:rPr lang="es-ES" sz="18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d'estil</a:t>
            </a:r>
            <a:r>
              <a:rPr lang="es-ES" sz="18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i </a:t>
            </a:r>
            <a:r>
              <a:rPr lang="es-ES" sz="1800" b="1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format</a:t>
            </a:r>
            <a:r>
              <a:rPr lang="es-ES" sz="1800" b="1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ChatGPT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sz="1800" dirty="0" err="1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OpenAI</a:t>
            </a:r>
            <a:r>
              <a:rPr lang="es-ES" sz="1800" dirty="0">
                <a:solidFill>
                  <a:srgbClr val="014BAF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14BA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rgbClr val="014BA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a-ES" sz="3200" b="1" i="0" u="none" strike="noStrike" kern="0" cap="none" spc="0" normalizeH="0" baseline="0" noProof="0" dirty="0">
              <a:ln>
                <a:noFill/>
              </a:ln>
              <a:solidFill>
                <a:srgbClr val="014BA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a-ES" sz="3200" b="1" i="0" u="none" strike="noStrike" kern="0" cap="none" spc="0" normalizeH="0" baseline="0" noProof="0" dirty="0">
              <a:ln>
                <a:noFill/>
              </a:ln>
              <a:solidFill>
                <a:srgbClr val="014BA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4C72387-1F85-4651-AD7C-1FC0221E1777}"/>
              </a:ext>
            </a:extLst>
          </p:cNvPr>
          <p:cNvSpPr/>
          <p:nvPr/>
        </p:nvSpPr>
        <p:spPr>
          <a:xfrm>
            <a:off x="1632857" y="5500042"/>
            <a:ext cx="99103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Ester Oliveras, UPF;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Membre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de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l’APC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. </a:t>
            </a:r>
            <a:r>
              <a: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2026. 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Aquest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recurs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es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distribueix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sota una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llicència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14BA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14BA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14BA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14BA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14BA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Reconeixement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14BA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4.0 Internacional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Els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continguts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de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tercers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estan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subjectes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als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drets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dels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seus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respectius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titulars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Amb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la </a:t>
            </a:r>
            <a:r>
              <a:rPr kumimoji="0" lang="es-E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col·laboració</a:t>
            </a:r>
            <a:r>
              <a:rPr kumimoji="0" lang="es-E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de la UPF</a:t>
            </a:r>
            <a:r>
              <a:rPr kumimoji="0" lang="es-E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015E0A0-AFE6-4320-83B1-E49DF50089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750" y="5549276"/>
            <a:ext cx="920576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093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510</Words>
  <Application>Microsoft Office PowerPoint</Application>
  <PresentationFormat>Pantalla panoràmica</PresentationFormat>
  <Paragraphs>53</Paragraphs>
  <Slides>11</Slides>
  <Notes>11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Calibri</vt:lpstr>
      <vt:lpstr>Calibrí</vt:lpstr>
      <vt:lpstr>Tema de 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u1035</dc:creator>
  <cp:lastModifiedBy>u1035</cp:lastModifiedBy>
  <cp:revision>7</cp:revision>
  <dcterms:created xsi:type="dcterms:W3CDTF">2025-03-27T17:47:54Z</dcterms:created>
  <dcterms:modified xsi:type="dcterms:W3CDTF">2026-06-25T08:17:17Z</dcterms:modified>
</cp:coreProperties>
</file>