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2" r:id="rId6"/>
    <p:sldId id="267" r:id="rId7"/>
    <p:sldId id="269" r:id="rId8"/>
    <p:sldId id="270" r:id="rId9"/>
    <p:sldId id="274" r:id="rId10"/>
    <p:sldId id="263" r:id="rId11"/>
    <p:sldId id="271" r:id="rId12"/>
    <p:sldId id="272" r:id="rId13"/>
    <p:sldId id="264" r:id="rId14"/>
    <p:sldId id="265" r:id="rId15"/>
    <p:sldId id="266" r:id="rId16"/>
    <p:sldId id="275" r:id="rId1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EDF1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libre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libre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Llibr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Full1!$A$2</c:f>
              <c:strCache>
                <c:ptCount val="1"/>
                <c:pt idx="0">
                  <c:v>ROA</c:v>
                </c:pt>
              </c:strCache>
            </c:strRef>
          </c:tx>
          <c:cat>
            <c:numRef>
              <c:f>Full1!$B$1:$F$1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Full1!$B$2:$F$2</c:f>
              <c:numCache>
                <c:formatCode>General</c:formatCode>
                <c:ptCount val="5"/>
                <c:pt idx="0">
                  <c:v>3.1200000000000006E-2</c:v>
                </c:pt>
                <c:pt idx="1">
                  <c:v>3.8400000000000011E-2</c:v>
                </c:pt>
                <c:pt idx="2">
                  <c:v>4.2300000000000011E-2</c:v>
                </c:pt>
                <c:pt idx="3">
                  <c:v>4.4600000000000015E-2</c:v>
                </c:pt>
                <c:pt idx="4">
                  <c:v>3.9600000000000017E-2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F9-4BB8-8DD6-B6B7FDCB40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466240"/>
        <c:axId val="77808000"/>
      </c:lineChart>
      <c:catAx>
        <c:axId val="7746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808000"/>
        <c:crosses val="autoZero"/>
        <c:auto val="1"/>
        <c:lblAlgn val="ctr"/>
        <c:lblOffset val="100"/>
        <c:noMultiLvlLbl val="0"/>
      </c:catAx>
      <c:valAx>
        <c:axId val="77808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4662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Full1!$A$4</c:f>
              <c:strCache>
                <c:ptCount val="1"/>
                <c:pt idx="0">
                  <c:v>Eficiencia en costes</c:v>
                </c:pt>
              </c:strCache>
            </c:strRef>
          </c:tx>
          <c:cat>
            <c:numRef>
              <c:f>Full1!$B$1:$F$1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Full1!$B$4:$F$4</c:f>
              <c:numCache>
                <c:formatCode>General</c:formatCode>
                <c:ptCount val="5"/>
                <c:pt idx="0">
                  <c:v>1.0205</c:v>
                </c:pt>
                <c:pt idx="1">
                  <c:v>1.0453999999999997</c:v>
                </c:pt>
                <c:pt idx="2">
                  <c:v>1.0362</c:v>
                </c:pt>
                <c:pt idx="3">
                  <c:v>1.0385</c:v>
                </c:pt>
                <c:pt idx="4">
                  <c:v>1.012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5D-4F0C-8AB2-D65B5F041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849728"/>
        <c:axId val="77851264"/>
      </c:lineChart>
      <c:catAx>
        <c:axId val="7784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851264"/>
        <c:crosses val="autoZero"/>
        <c:auto val="1"/>
        <c:lblAlgn val="ctr"/>
        <c:lblOffset val="100"/>
        <c:noMultiLvlLbl val="0"/>
      </c:catAx>
      <c:valAx>
        <c:axId val="77851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849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Ventas</a:t>
            </a:r>
            <a:r>
              <a:rPr lang="en-US" dirty="0" smtClean="0"/>
              <a:t> medias </a:t>
            </a:r>
            <a:r>
              <a:rPr lang="en-US" dirty="0"/>
              <a:t>(miles)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Full1!$A$5</c:f>
              <c:strCache>
                <c:ptCount val="1"/>
                <c:pt idx="0">
                  <c:v>Ventas (miles)</c:v>
                </c:pt>
              </c:strCache>
            </c:strRef>
          </c:tx>
          <c:cat>
            <c:numRef>
              <c:f>Full1!$B$1:$F$1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Full1!$B$5:$F$5</c:f>
              <c:numCache>
                <c:formatCode>#,##0</c:formatCode>
                <c:ptCount val="5"/>
                <c:pt idx="0">
                  <c:v>9527</c:v>
                </c:pt>
                <c:pt idx="1">
                  <c:v>9477</c:v>
                </c:pt>
                <c:pt idx="2">
                  <c:v>9862</c:v>
                </c:pt>
                <c:pt idx="3">
                  <c:v>10775</c:v>
                </c:pt>
                <c:pt idx="4">
                  <c:v>11278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AC-4481-8540-6310B1F750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42944"/>
        <c:axId val="98673408"/>
      </c:lineChart>
      <c:catAx>
        <c:axId val="9864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673408"/>
        <c:crosses val="autoZero"/>
        <c:auto val="1"/>
        <c:lblAlgn val="ctr"/>
        <c:lblOffset val="100"/>
        <c:noMultiLvlLbl val="0"/>
      </c:catAx>
      <c:valAx>
        <c:axId val="986734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86429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BB8F5-096B-4483-93DA-4B317E12E363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20CBC-07EA-47E4-AB7E-CD87FA9B1CD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91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90E7EA-8226-4ED9-8FB2-305969FBA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E15D5F-C66B-4338-8FA2-4166F233C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46C9DA-3722-47C8-9875-138FFBAA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F84C2F-77EB-4A26-8EE3-0026C3C6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6D7DFA-15FE-45DB-9DE1-2DE04004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99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1606B-E737-4C23-A372-4143FEC9B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E45A2A-6BC4-4AA1-9BF5-4EB81D0ED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AD14E9-F799-4AF1-83B3-6E8FF19DE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82BF6D-AD78-4704-AFF1-056D4525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62F2BE-5C3B-43F9-B7EA-B5218CA59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86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1C0C7A-7BCF-4E41-A579-04372BA7C7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305DA9-C228-4D31-8D87-75B74889F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1449CA-87BC-4A2D-B140-E44C6D71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9CE1FF-F8AE-4CCA-AE9C-2BD27CFC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B4D237-9D06-4018-95B6-F68E3F2A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80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94AA4-8D82-4CE5-B7F8-A5E16C58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7DF42-7627-4C75-8D05-F550B8F22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0DAC92-CAA0-44EF-A11F-EFABCF9F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E73A81-9D9A-449C-BE97-28E823610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6F22D1-E570-4A52-8BBD-AC24F5D0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48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CB3A1-DE9C-49FA-B822-6D2C0FE4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C91AEB-6745-49B6-BA0B-548680FCC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8E0F0F-31F5-4CA9-A775-07E42E57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E3AF3A-AC53-4B8D-A554-2FEE6B5C6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3DF19C-41F2-48E9-98B1-B6B2B66BA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68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4C864-5BD1-44E9-A413-9891C43BB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B3F8F1-DF9C-4428-8D0D-395C63374D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F8BB62-0495-4A66-8688-BEFDA7976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A4DA71-E103-42FC-A007-C99D7F7F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415BD5-F3F0-484E-9C40-2511504D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2EF2A-B4C2-4EA9-BA29-E9401908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687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07B0E-B0E6-4655-BDF2-28A776D59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22D8D5-3B72-4BCC-B13E-400DA0A67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25667C-3B91-43B9-B842-EA2C5BB76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5F748C0-B472-4859-BA18-6BFE50CBD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CA7A76-7A42-410A-BC99-0D82B1A30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F17615E-3DE9-46D2-BA1D-CD1E48854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0D1B80-6D59-4CE7-ACB3-ED61A0E8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D13225-E50D-49EF-B4BC-74723E289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36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AD93A-0779-492D-A1F3-D7397122F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E569067-90A0-418D-91B6-56291FA04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4A7337-CFAF-4610-8C06-C37EB2671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7B11E26-A77C-4261-A390-5C749FC6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80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80F663-A5CD-43C4-A17C-921B3352B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B2B5EA3-8E02-447A-A672-6FBDED3F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F27EE3-1280-4814-BE0D-D2B24546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651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16F53-A4F1-4CD8-9825-A51577914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399115-9113-49E1-ABD0-81FC62B38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B66CE2-0021-41E0-B72D-6A485CDA8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2835EB-D4C0-4E84-8301-FC426E8C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638243-450E-4BE3-82B3-5E8FEE85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59D732-4DF1-4C93-9350-6F90B6AC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40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C0E216-8A52-4BAC-AE10-4FCF85075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5973047-E15A-412F-97C6-E0745B27D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0EEFE2-49CE-4C20-965E-73B498BBA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79B741-F311-43AF-8281-6938A07AB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2FC4A0-A3C5-4C63-ACB4-BBE5C5C92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EA2F18-6111-4E22-A139-52B7E7895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64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30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9DF6725-60D1-4903-9958-1A8731F30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B7540-B726-4D2D-8659-2023AD86A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AB49FB-391A-4402-82B3-83EC474D8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E501E-CEA2-456C-BC53-E633A325B688}" type="datetimeFigureOut">
              <a:rPr lang="es-ES" smtClean="0"/>
              <a:pPr/>
              <a:t>30/06/2020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517332-73D9-4780-A2C0-9B65A6CC2D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7646A-8635-4F57-B3C2-352F9D061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0B3E2-E4C6-494A-9B53-E2AF80DE11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07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39419E2-FCEF-433E-BE98-F792C3D4E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2654387"/>
            <a:ext cx="9531927" cy="2940079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rgbClr val="A50021"/>
                </a:solidFill>
              </a:rPr>
              <a:t>Caracterizando la rentabilidad de bodegas españolas, la transición hacia un mayor tamaño de las empresas familiares</a:t>
            </a:r>
          </a:p>
          <a:p>
            <a:endParaRPr lang="es-ES" sz="2800" dirty="0" smtClean="0"/>
          </a:p>
          <a:p>
            <a:r>
              <a:rPr lang="es-ES" sz="2000" dirty="0" smtClean="0"/>
              <a:t>José L. Gallizo</a:t>
            </a:r>
          </a:p>
          <a:p>
            <a:r>
              <a:rPr lang="es-ES" sz="2000" dirty="0" smtClean="0"/>
              <a:t>Jordi Moreno</a:t>
            </a:r>
          </a:p>
          <a:p>
            <a:r>
              <a:rPr lang="ca-ES" altLang="es-ES" sz="2000" dirty="0"/>
              <a:t>Departament d’Administració d’Empreses</a:t>
            </a:r>
          </a:p>
          <a:p>
            <a:endParaRPr lang="es-ES" sz="2000" dirty="0" smtClean="0"/>
          </a:p>
          <a:p>
            <a:endParaRPr lang="es-ES" sz="2800" dirty="0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E9E7C544-E384-4CA8-9AC8-48A08B4FC54B}"/>
              </a:ext>
            </a:extLst>
          </p:cNvPr>
          <p:cNvGrpSpPr/>
          <p:nvPr/>
        </p:nvGrpSpPr>
        <p:grpSpPr>
          <a:xfrm>
            <a:off x="0" y="0"/>
            <a:ext cx="12192000" cy="1904762"/>
            <a:chOff x="0" y="0"/>
            <a:chExt cx="12192000" cy="1904762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32433E01-9076-4E03-B75E-EC3424ED8B32}"/>
                </a:ext>
              </a:extLst>
            </p:cNvPr>
            <p:cNvGrpSpPr/>
            <p:nvPr/>
          </p:nvGrpSpPr>
          <p:grpSpPr>
            <a:xfrm>
              <a:off x="0" y="0"/>
              <a:ext cx="12192000" cy="1904762"/>
              <a:chOff x="0" y="0"/>
              <a:chExt cx="12192000" cy="1904762"/>
            </a:xfrm>
          </p:grpSpPr>
          <p:pic>
            <p:nvPicPr>
              <p:cNvPr id="5" name="Imagen 4">
                <a:extLst>
                  <a:ext uri="{FF2B5EF4-FFF2-40B4-BE49-F238E27FC236}">
                    <a16:creationId xmlns:a16="http://schemas.microsoft.com/office/drawing/2014/main" id="{C4F4B90C-57B6-40FF-8D99-68E7D830EC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2192000" cy="1904762"/>
              </a:xfrm>
              <a:prstGeom prst="rect">
                <a:avLst/>
              </a:prstGeom>
            </p:spPr>
          </p:pic>
          <p:pic>
            <p:nvPicPr>
              <p:cNvPr id="7" name="Imagen 6">
                <a:extLst>
                  <a:ext uri="{FF2B5EF4-FFF2-40B4-BE49-F238E27FC236}">
                    <a16:creationId xmlns:a16="http://schemas.microsoft.com/office/drawing/2014/main" id="{6C8B0671-7701-4464-816D-1BF4F58F66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20" t="8756" r="3065" b="57144"/>
              <a:stretch/>
            </p:blipFill>
            <p:spPr>
              <a:xfrm>
                <a:off x="414068" y="314026"/>
                <a:ext cx="1897811" cy="638355"/>
              </a:xfrm>
              <a:prstGeom prst="rect">
                <a:avLst/>
              </a:prstGeom>
            </p:spPr>
          </p:pic>
        </p:grpSp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F3B408F4-D671-4641-A278-68603A1739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41" t="49915" r="4059" b="4604"/>
            <a:stretch/>
          </p:blipFill>
          <p:spPr>
            <a:xfrm>
              <a:off x="414068" y="832510"/>
              <a:ext cx="1725282" cy="867794"/>
            </a:xfrm>
            <a:prstGeom prst="rect">
              <a:avLst/>
            </a:prstGeom>
          </p:spPr>
        </p:pic>
      </p:grp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545" y="5332523"/>
            <a:ext cx="173355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68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Análisis descriptivo</a:t>
            </a:r>
            <a:endParaRPr lang="es-ES" b="1" dirty="0">
              <a:solidFill>
                <a:srgbClr val="A50021"/>
              </a:solidFill>
            </a:endParaRPr>
          </a:p>
        </p:txBody>
      </p:sp>
      <p:graphicFrame>
        <p:nvGraphicFramePr>
          <p:cNvPr id="4" name="Contenidor de contingut 3"/>
          <p:cNvGraphicFramePr>
            <a:graphicFrameLocks noGrp="1"/>
          </p:cNvGraphicFramePr>
          <p:nvPr>
            <p:ph idx="1"/>
          </p:nvPr>
        </p:nvGraphicFramePr>
        <p:xfrm>
          <a:off x="1097281" y="1554483"/>
          <a:ext cx="9688242" cy="4556760"/>
        </p:xfrm>
        <a:graphic>
          <a:graphicData uri="http://schemas.openxmlformats.org/drawingml/2006/table">
            <a:tbl>
              <a:tblPr/>
              <a:tblGrid>
                <a:gridCol w="218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37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3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6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92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4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579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Obs.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Media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Desv. St.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Min.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Max.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Familiar (media)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No familiar (media)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ROA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2520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0,0393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0,0735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-0,5439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0,8729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0,0423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0,0381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Familiar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2510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0,7422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0,4375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Rotación Activo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2516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0,5698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0,4595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0,0004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4,5968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0,5813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0,5046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Eficiencia en costes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2455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1,0305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0,3333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5,3381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1,0369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1,0093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Ventas (miles €)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2519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10.185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38.504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0.6064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836.509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9.766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11.576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Crecimiento activo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2505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0,0943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0,5106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-0,9681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9,8488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0,0890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0,7535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Endeudamiento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2525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0,4700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0,2665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0,0043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2,1940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0,4523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0,4925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Edad (años)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2523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26,98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26,19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29,38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Crédito Comercial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2496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0,4185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0,8123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20,5157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0,4101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0,4021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Exportadora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2525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0,7386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0,4395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0,7317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0,8026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9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Almacenamiento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2473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0,7509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0.7435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10,7616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0.7191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0.8429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8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Análisis descriptivo</a:t>
            </a:r>
            <a:endParaRPr lang="es-ES" b="1" dirty="0">
              <a:solidFill>
                <a:srgbClr val="A50021"/>
              </a:solidFill>
            </a:endParaRPr>
          </a:p>
        </p:txBody>
      </p:sp>
      <p:graphicFrame>
        <p:nvGraphicFramePr>
          <p:cNvPr id="6" name="Gràfic 5"/>
          <p:cNvGraphicFramePr/>
          <p:nvPr/>
        </p:nvGraphicFramePr>
        <p:xfrm>
          <a:off x="2325189" y="1554481"/>
          <a:ext cx="7445828" cy="3971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18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Análisis descriptivo</a:t>
            </a:r>
            <a:endParaRPr lang="es-ES" b="1" dirty="0">
              <a:solidFill>
                <a:srgbClr val="A50021"/>
              </a:solidFill>
            </a:endParaRPr>
          </a:p>
        </p:txBody>
      </p:sp>
      <p:graphicFrame>
        <p:nvGraphicFramePr>
          <p:cNvPr id="4" name="Gràfic 3"/>
          <p:cNvGraphicFramePr/>
          <p:nvPr/>
        </p:nvGraphicFramePr>
        <p:xfrm>
          <a:off x="783772" y="3866606"/>
          <a:ext cx="9875519" cy="299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àfic 4"/>
          <p:cNvGraphicFramePr/>
          <p:nvPr/>
        </p:nvGraphicFramePr>
        <p:xfrm>
          <a:off x="757646" y="1018904"/>
          <a:ext cx="9888583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18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137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Resultados regresión (modelo general)</a:t>
            </a:r>
            <a:endParaRPr lang="es-ES" b="1" dirty="0">
              <a:solidFill>
                <a:srgbClr val="A50021"/>
              </a:solidFill>
            </a:endParaRPr>
          </a:p>
        </p:txBody>
      </p:sp>
      <p:graphicFrame>
        <p:nvGraphicFramePr>
          <p:cNvPr id="6" name="Contenidor de contingut 5"/>
          <p:cNvGraphicFramePr>
            <a:graphicFrameLocks noGrp="1"/>
          </p:cNvGraphicFramePr>
          <p:nvPr>
            <p:ph idx="1"/>
          </p:nvPr>
        </p:nvGraphicFramePr>
        <p:xfrm>
          <a:off x="2495007" y="1645926"/>
          <a:ext cx="6871063" cy="4907280"/>
        </p:xfrm>
        <a:graphic>
          <a:graphicData uri="http://schemas.openxmlformats.org/drawingml/2006/table">
            <a:tbl>
              <a:tblPr/>
              <a:tblGrid>
                <a:gridCol w="239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9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Variable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Calibri"/>
                          <a:ea typeface="Calibri"/>
                          <a:cs typeface="Times New Roman"/>
                        </a:rPr>
                        <a:t>Coef.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Calibri"/>
                          <a:ea typeface="Calibri"/>
                          <a:cs typeface="Times New Roman"/>
                        </a:rPr>
                        <a:t>Std. Error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Calibri"/>
                          <a:ea typeface="Calibri"/>
                          <a:cs typeface="Times New Roman"/>
                        </a:rPr>
                        <a:t>Z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Familiar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0.0092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0.0051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1.81*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Rotación activo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0.0461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0.0043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10.72***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Eficiencia en costes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0.0528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12.05***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Ln</a:t>
                      </a: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 Ventas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0.0046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0.0019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2.40**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Crecimiento Activo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2.15**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Endeudamiento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-0.0780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-10.82***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Ln</a:t>
                      </a:r>
                      <a:r>
                        <a:rPr lang="es-E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Edad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-0.0071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-2.32**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Crédito Comercial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0.0073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4.85***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Exportadora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0.0039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0.0052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Almacenamiento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1.78*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Constante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-0.0360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0.0175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-2.06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OverallR</a:t>
                      </a:r>
                      <a:r>
                        <a:rPr lang="es-ES" sz="20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0.2050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ctr"/>
                        </a:tabLs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Wald Chi</a:t>
                      </a:r>
                      <a:r>
                        <a:rPr lang="es-ES" sz="20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488.79 (0.000)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6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5948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Resultados regresión (Familiar vs no familiar)</a:t>
            </a:r>
            <a:endParaRPr lang="es-ES" b="1" dirty="0">
              <a:solidFill>
                <a:srgbClr val="A50021"/>
              </a:solidFill>
            </a:endParaRPr>
          </a:p>
        </p:txBody>
      </p:sp>
      <p:graphicFrame>
        <p:nvGraphicFramePr>
          <p:cNvPr id="5" name="Contenidor de contingut 4"/>
          <p:cNvGraphicFramePr>
            <a:graphicFrameLocks noGrp="1"/>
          </p:cNvGraphicFramePr>
          <p:nvPr>
            <p:ph idx="1"/>
          </p:nvPr>
        </p:nvGraphicFramePr>
        <p:xfrm>
          <a:off x="2664824" y="1132241"/>
          <a:ext cx="6382322" cy="5359999"/>
        </p:xfrm>
        <a:graphic>
          <a:graphicData uri="http://schemas.openxmlformats.org/drawingml/2006/table">
            <a:tbl>
              <a:tblPr/>
              <a:tblGrid>
                <a:gridCol w="218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9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93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8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Variable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Familiar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err="1">
                          <a:latin typeface="Calibri"/>
                          <a:ea typeface="Calibri"/>
                          <a:cs typeface="Times New Roman"/>
                        </a:rPr>
                        <a:t>Coef</a:t>
                      </a: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 (Z)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No Familiar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err="1">
                          <a:latin typeface="Calibri"/>
                          <a:ea typeface="Calibri"/>
                          <a:cs typeface="Times New Roman"/>
                        </a:rPr>
                        <a:t>Coef</a:t>
                      </a:r>
                      <a:r>
                        <a:rPr lang="es-ES" sz="2000" b="1" dirty="0">
                          <a:latin typeface="Calibri"/>
                          <a:ea typeface="Calibri"/>
                          <a:cs typeface="Times New Roman"/>
                        </a:rPr>
                        <a:t> (Z)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Rotación activo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0.0449 (10.03)***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0.0405 (3.10)***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Eficiencia en costes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0.4890 (9.63)***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0.0620 (7.47)***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latin typeface="Calibri"/>
                          <a:ea typeface="Calibri"/>
                          <a:cs typeface="Times New Roman"/>
                        </a:rPr>
                        <a:t>Ln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 Ventas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0.0036 (1.67)*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0.0060 (1.56)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Crecimiento Activo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0.0013 (0.49)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0.0132 (3.00)***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Endeudamiento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-0.0556 (-6.61)***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-0.1326 (-9.82)***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Ln Edad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-0.0062 (-1.61)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-0.041 (-0.85)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Crédito Comercial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0.0085 (5.55)***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-0.0097 (-1.34)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Exportadora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0.0013 (0.21)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0.0135 (1.24)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Almacenamiento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-0.0032 (-1.12)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0.0118 (2.76)***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Constante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-0.0221 (-1.18)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-0.0466 (-1.30)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>
                          <a:latin typeface="Calibri"/>
                          <a:ea typeface="Calibri"/>
                          <a:cs typeface="Times New Roman"/>
                        </a:rPr>
                        <a:t>Obs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1.776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631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Overall R</a:t>
                      </a:r>
                      <a:r>
                        <a:rPr lang="es-ES" sz="2000" baseline="30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0.1926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0.3065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4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7220" algn="ctr"/>
                        </a:tabLst>
                      </a:pPr>
                      <a:r>
                        <a:rPr lang="es-ES" sz="2000" dirty="0" err="1">
                          <a:latin typeface="Calibri"/>
                          <a:ea typeface="Calibri"/>
                          <a:cs typeface="Times New Roman"/>
                        </a:rPr>
                        <a:t>Wald</a:t>
                      </a: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 Chi</a:t>
                      </a:r>
                      <a:r>
                        <a:rPr lang="es-ES" sz="2000" baseline="30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latin typeface="Calibri"/>
                          <a:ea typeface="Calibri"/>
                          <a:cs typeface="Times New Roman"/>
                        </a:rPr>
                        <a:t>338.99 (0.0000)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Calibri"/>
                          <a:ea typeface="Calibri"/>
                          <a:cs typeface="Times New Roman"/>
                        </a:rPr>
                        <a:t>208.85 (0.0000)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Conclusiones</a:t>
            </a:r>
            <a:endParaRPr lang="es-ES" b="1" dirty="0">
              <a:solidFill>
                <a:srgbClr val="A5002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14846"/>
            <a:ext cx="10892246" cy="542108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400" dirty="0" smtClean="0"/>
              <a:t> Principales vías para la mejora de la rentabilidad económica de las bodegas:</a:t>
            </a:r>
          </a:p>
          <a:p>
            <a:pPr lvl="1" algn="just">
              <a:buNone/>
            </a:pPr>
            <a:r>
              <a:rPr lang="es-ES" dirty="0" smtClean="0"/>
              <a:t>			- Mejora de la eficiencia</a:t>
            </a:r>
          </a:p>
          <a:p>
            <a:pPr lvl="1" algn="just">
              <a:buNone/>
            </a:pPr>
            <a:r>
              <a:rPr lang="es-ES" dirty="0" smtClean="0"/>
              <a:t>			- Incrementar la dimensión de la bodega</a:t>
            </a:r>
          </a:p>
          <a:p>
            <a:pPr lvl="1" algn="just">
              <a:buNone/>
            </a:pPr>
            <a:r>
              <a:rPr lang="es-ES" dirty="0" smtClean="0"/>
              <a:t>			- Fortalecer la estructura financiera</a:t>
            </a:r>
          </a:p>
          <a:p>
            <a:pPr lvl="1" algn="just">
              <a:buNone/>
            </a:pPr>
            <a:r>
              <a:rPr lang="es-ES" dirty="0" smtClean="0"/>
              <a:t>			- Proyectar una mayor calidad del producto</a:t>
            </a:r>
          </a:p>
          <a:p>
            <a:pPr lvl="1" algn="just">
              <a:buNone/>
            </a:pPr>
            <a:r>
              <a:rPr lang="es-ES" dirty="0" smtClean="0"/>
              <a:t>			</a:t>
            </a:r>
          </a:p>
          <a:p>
            <a:pPr algn="just"/>
            <a:r>
              <a:rPr lang="es-ES" sz="2400" dirty="0" smtClean="0"/>
              <a:t>El carácter familiar de la propiedad ejerce una influencia positiva sobre la rentabilidad, si bien su menor tamaño les penaliza.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Los factores determinantes para bodegas familiares y no familiares, si bien parecidos presentan algunas diferencias.</a:t>
            </a:r>
          </a:p>
          <a:p>
            <a:pPr algn="just"/>
            <a:endParaRPr lang="es-ES" sz="2400" dirty="0" smtClean="0"/>
          </a:p>
          <a:p>
            <a:pPr algn="just"/>
            <a:r>
              <a:rPr lang="es-ES" sz="2400" dirty="0" smtClean="0"/>
              <a:t>La exportación no constituye un factor diferencial en si mismo, es importante una reorientación del negocio hacía la calidad más que al volumen para mejorar resultados y rentabilidad.</a:t>
            </a:r>
          </a:p>
          <a:p>
            <a:pPr algn="just"/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endParaRPr lang="es-ES" sz="2400" dirty="0" smtClean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2744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2555" y="2065997"/>
            <a:ext cx="91778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a-E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Muchas</a:t>
            </a:r>
            <a:r>
              <a:rPr lang="ca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a-E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gracias</a:t>
            </a:r>
            <a:r>
              <a:rPr lang="ca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por </a:t>
            </a:r>
            <a:r>
              <a:rPr lang="ca-E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</a:t>
            </a:r>
            <a:r>
              <a:rPr lang="ca-E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a-E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A5002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atencion</a:t>
            </a:r>
            <a:endParaRPr lang="ca-E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A5002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Contextualización</a:t>
            </a:r>
            <a:endParaRPr lang="es-ES" b="1" dirty="0">
              <a:solidFill>
                <a:srgbClr val="A50021"/>
              </a:solidFill>
            </a:endParaRPr>
          </a:p>
        </p:txBody>
      </p:sp>
      <p:sp>
        <p:nvSpPr>
          <p:cNvPr id="4" name="Rectángulo 1"/>
          <p:cNvSpPr/>
          <p:nvPr/>
        </p:nvSpPr>
        <p:spPr>
          <a:xfrm>
            <a:off x="552764" y="1469916"/>
            <a:ext cx="11053739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Bodegas españolas líderes en ventas a nivel mundial en volumen pero solo alcanzan una 3ª parte de los ingresos obtenidos por Francia (Observatorio Español del Mercado del Vino, 2018).</a:t>
            </a:r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Bajos precios de venta 	      Rentabilidades poco competitivas	</a:t>
            </a:r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Consumo interno en descenso               Necesidad de salir a mercados exteriores</a:t>
            </a:r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/>
              <a:t>Mayoría son bodegas de propiedad familiar	    Características propias</a:t>
            </a:r>
          </a:p>
          <a:p>
            <a:pPr marL="457200" lvl="4" algn="just">
              <a:spcBef>
                <a:spcPct val="20000"/>
              </a:spcBef>
            </a:pPr>
            <a:r>
              <a:rPr lang="es-ES" sz="2400" dirty="0"/>
              <a:t>	- Menores costes de agencia (Soler et al., 2017)</a:t>
            </a:r>
          </a:p>
          <a:p>
            <a:pPr marL="457200" lvl="4" algn="just">
              <a:spcBef>
                <a:spcPct val="20000"/>
              </a:spcBef>
            </a:pPr>
            <a:r>
              <a:rPr lang="es-ES" sz="2400" dirty="0"/>
              <a:t>	- Menor dimensión (</a:t>
            </a:r>
            <a:r>
              <a:rPr lang="es-ES" sz="2400" dirty="0" err="1"/>
              <a:t>Fishman</a:t>
            </a:r>
            <a:r>
              <a:rPr lang="es-ES" sz="2400" dirty="0"/>
              <a:t> et al., 2018)</a:t>
            </a:r>
          </a:p>
          <a:p>
            <a:pPr marL="0" lvl="3" algn="just">
              <a:spcBef>
                <a:spcPct val="20000"/>
              </a:spcBef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0" lvl="3" algn="just">
              <a:spcBef>
                <a:spcPct val="20000"/>
              </a:spcBef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000" dirty="0"/>
          </a:p>
        </p:txBody>
      </p:sp>
      <p:sp>
        <p:nvSpPr>
          <p:cNvPr id="5" name="Fletxa dreta 4"/>
          <p:cNvSpPr/>
          <p:nvPr/>
        </p:nvSpPr>
        <p:spPr>
          <a:xfrm>
            <a:off x="3788228" y="3200401"/>
            <a:ext cx="770709" cy="2481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Fletxa dreta 5"/>
          <p:cNvSpPr/>
          <p:nvPr/>
        </p:nvSpPr>
        <p:spPr>
          <a:xfrm>
            <a:off x="4789713" y="4071258"/>
            <a:ext cx="770709" cy="2481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Fletxa dreta 5"/>
          <p:cNvSpPr/>
          <p:nvPr/>
        </p:nvSpPr>
        <p:spPr>
          <a:xfrm>
            <a:off x="6438404" y="4913935"/>
            <a:ext cx="770709" cy="2481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32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137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Objetivos</a:t>
            </a:r>
            <a:endParaRPr lang="es-ES" b="1" dirty="0">
              <a:solidFill>
                <a:srgbClr val="A50021"/>
              </a:solidFill>
            </a:endParaRPr>
          </a:p>
        </p:txBody>
      </p:sp>
      <p:sp>
        <p:nvSpPr>
          <p:cNvPr id="4" name="Rectángulo 1"/>
          <p:cNvSpPr/>
          <p:nvPr/>
        </p:nvSpPr>
        <p:spPr>
          <a:xfrm>
            <a:off x="552764" y="1469916"/>
            <a:ext cx="11053739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Identificar los principales factores que explican una mayor rentabilidad económica (ROA) de las empresas vinícolas españolas</a:t>
            </a:r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Estudiar la influencia del carácter familiar de la propiedad sobre la rentabilidad</a:t>
            </a:r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Comprobar si los factores determinantes de la rentabilidad son los mismos para bodegas familiares y bodegas no familiares. </a:t>
            </a:r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0" lvl="3" algn="just">
              <a:spcBef>
                <a:spcPct val="20000"/>
              </a:spcBef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5729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137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Muestra</a:t>
            </a:r>
            <a:endParaRPr lang="es-ES" b="1" dirty="0">
              <a:solidFill>
                <a:srgbClr val="A50021"/>
              </a:solidFill>
            </a:endParaRPr>
          </a:p>
        </p:txBody>
      </p:sp>
      <p:sp>
        <p:nvSpPr>
          <p:cNvPr id="5" name="Rectángulo 1"/>
          <p:cNvSpPr/>
          <p:nvPr/>
        </p:nvSpPr>
        <p:spPr>
          <a:xfrm>
            <a:off x="552764" y="1469916"/>
            <a:ext cx="11053739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Bodegas españolas con datos disponibles en la </a:t>
            </a:r>
            <a:r>
              <a:rPr lang="es-ES" sz="2400" b="1" dirty="0" smtClean="0"/>
              <a:t>Base SABI</a:t>
            </a:r>
          </a:p>
          <a:p>
            <a:pPr marL="0" lvl="3" algn="just">
              <a:spcBef>
                <a:spcPct val="20000"/>
              </a:spcBef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Código actividad CNAE 2009: </a:t>
            </a:r>
            <a:r>
              <a:rPr lang="es-ES" sz="2400" b="1" dirty="0" smtClean="0"/>
              <a:t>Actividad principal “1102. Elaboración de vinos”</a:t>
            </a:r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b="1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b="1" dirty="0" smtClean="0"/>
              <a:t>Eliminación de microempresas </a:t>
            </a:r>
            <a:r>
              <a:rPr lang="es-ES" sz="2400" dirty="0" smtClean="0"/>
              <a:t> (Definición </a:t>
            </a:r>
            <a:r>
              <a:rPr lang="es-ES" sz="2400" dirty="0" err="1" smtClean="0"/>
              <a:t>Comissión</a:t>
            </a:r>
            <a:r>
              <a:rPr lang="es-ES" sz="2400" dirty="0" smtClean="0"/>
              <a:t> Europea para PYMES) i </a:t>
            </a:r>
            <a:r>
              <a:rPr lang="es-ES" sz="2400" b="1" dirty="0" smtClean="0"/>
              <a:t>de observaciones atípicas</a:t>
            </a: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Con datos disponibles para todos los años del </a:t>
            </a:r>
            <a:r>
              <a:rPr lang="es-ES" sz="2400" b="1" dirty="0" smtClean="0"/>
              <a:t>periodo 2014 - 2018 </a:t>
            </a:r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000" b="1" dirty="0" smtClean="0"/>
          </a:p>
          <a:p>
            <a:pPr marL="285750" lvl="3" indent="-285750" algn="just">
              <a:spcBef>
                <a:spcPct val="20000"/>
              </a:spcBef>
            </a:pPr>
            <a:endParaRPr lang="es-ES" sz="2000" b="1" dirty="0" smtClean="0"/>
          </a:p>
          <a:p>
            <a:pPr marL="285750" lvl="3" indent="-285750" algn="ctr">
              <a:spcBef>
                <a:spcPct val="20000"/>
              </a:spcBef>
            </a:pPr>
            <a:r>
              <a:rPr lang="es-ES" sz="2800" b="1" dirty="0" smtClean="0">
                <a:solidFill>
                  <a:srgbClr val="FF0000"/>
                </a:solidFill>
              </a:rPr>
              <a:t>MUESTRA: 505 bodegas con 2.361 observaciones</a:t>
            </a:r>
            <a:endParaRPr lang="es-ES" sz="2000" dirty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2090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25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Modelo</a:t>
            </a:r>
            <a:endParaRPr lang="es-ES" b="1" dirty="0">
              <a:solidFill>
                <a:srgbClr val="A50021"/>
              </a:solidFill>
            </a:endParaRPr>
          </a:p>
        </p:txBody>
      </p:sp>
      <p:graphicFrame>
        <p:nvGraphicFramePr>
          <p:cNvPr id="4" name="Contenidor de contingut 3"/>
          <p:cNvGraphicFramePr>
            <a:graphicFrameLocks/>
          </p:cNvGraphicFramePr>
          <p:nvPr/>
        </p:nvGraphicFramePr>
        <p:xfrm>
          <a:off x="1097282" y="1111160"/>
          <a:ext cx="9757955" cy="5678424"/>
        </p:xfrm>
        <a:graphic>
          <a:graphicData uri="http://schemas.openxmlformats.org/drawingml/2006/table">
            <a:tbl>
              <a:tblPr/>
              <a:tblGrid>
                <a:gridCol w="194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0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Calibri"/>
                          <a:ea typeface="Calibri"/>
                          <a:cs typeface="Calibri"/>
                        </a:rPr>
                        <a:t>Variable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Descripción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Relación esperada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Familiar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Variable dummy que toma el valor 1 si la empresa es familiar y 0 en caso contrario.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  <a:tab pos="313055" algn="ctr"/>
                        </a:tabLs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Variables de Eficiencia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Rotación Activo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Ventas / Activo total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Eficiencia costes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Beneficio neto / Costes operativos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Variables de Dimensión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Ln Ventas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Logaritmo de la Cifra de ventas 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Crecimiento activo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(Activo Total año j / Activo Total año j-1)-1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7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b="1" dirty="0">
                          <a:latin typeface="Calibri"/>
                          <a:ea typeface="Calibri"/>
                          <a:cs typeface="Calibri"/>
                        </a:rPr>
                        <a:t>Variables de Apalancamiento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Endeudamiento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Total Pasivo / Total Activo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7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Otras variables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Ln Edad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Logaritmo del número de años de la compañía desde su constitución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+/-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Crédito comercial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Cuentas de cobro pendiente con clientes / Cifra de Ventas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5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Exportadora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Variable dummy que toma el valor 1 si la empresa realiza actividad exportadora y 0 en caso contrario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Almacenamiento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Volumen de existencias / Cifra de Ventas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8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26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Modelo</a:t>
            </a:r>
            <a:endParaRPr lang="es-ES" b="1" dirty="0">
              <a:solidFill>
                <a:srgbClr val="A5002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773" y="2004367"/>
            <a:ext cx="10009920" cy="40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1"/>
          <p:cNvSpPr/>
          <p:nvPr/>
        </p:nvSpPr>
        <p:spPr>
          <a:xfrm>
            <a:off x="290271" y="1420884"/>
            <a:ext cx="11047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S" altLang="es-ES" sz="2400" dirty="0" smtClean="0"/>
              <a:t>Definición </a:t>
            </a:r>
            <a:r>
              <a:rPr lang="es-ES" altLang="es-ES" sz="2400" dirty="0"/>
              <a:t>de empresa familiar propuesta por el Instituto de Empresa Familiar (2015</a:t>
            </a:r>
            <a:r>
              <a:rPr lang="es-ES" altLang="es-ES" sz="2400" dirty="0" smtClean="0"/>
              <a:t>):</a:t>
            </a:r>
            <a:endParaRPr lang="es-ES" altLang="es-ES" sz="2400" dirty="0"/>
          </a:p>
        </p:txBody>
      </p:sp>
      <p:sp>
        <p:nvSpPr>
          <p:cNvPr id="6" name="Rectángulo 1"/>
          <p:cNvSpPr/>
          <p:nvPr/>
        </p:nvSpPr>
        <p:spPr>
          <a:xfrm>
            <a:off x="821494" y="6171409"/>
            <a:ext cx="110476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s-ES" altLang="es-ES" sz="1400" dirty="0" smtClean="0"/>
              <a:t>Fuente: Instituto </a:t>
            </a:r>
            <a:r>
              <a:rPr lang="es-ES" altLang="es-ES" sz="1400" dirty="0"/>
              <a:t>de Empresa Familiar (2015</a:t>
            </a:r>
            <a:r>
              <a:rPr lang="es-ES" altLang="es-ES" sz="1400" dirty="0" smtClean="0"/>
              <a:t>):</a:t>
            </a:r>
            <a:endParaRPr lang="es-ES" altLang="es-ES" sz="1400" dirty="0"/>
          </a:p>
        </p:txBody>
      </p:sp>
    </p:spTree>
    <p:extLst>
      <p:ext uri="{BB962C8B-B14F-4D97-AF65-F5344CB8AC3E}">
        <p14:creationId xmlns:p14="http://schemas.microsoft.com/office/powerpoint/2010/main" val="33893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25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Modelo</a:t>
            </a:r>
            <a:endParaRPr lang="es-ES" b="1" dirty="0">
              <a:solidFill>
                <a:srgbClr val="A50021"/>
              </a:solidFill>
            </a:endParaRPr>
          </a:p>
        </p:txBody>
      </p:sp>
      <p:graphicFrame>
        <p:nvGraphicFramePr>
          <p:cNvPr id="4" name="Contenidor de contingut 3"/>
          <p:cNvGraphicFramePr>
            <a:graphicFrameLocks/>
          </p:cNvGraphicFramePr>
          <p:nvPr/>
        </p:nvGraphicFramePr>
        <p:xfrm>
          <a:off x="1097282" y="1111160"/>
          <a:ext cx="9757955" cy="5678424"/>
        </p:xfrm>
        <a:graphic>
          <a:graphicData uri="http://schemas.openxmlformats.org/drawingml/2006/table">
            <a:tbl>
              <a:tblPr/>
              <a:tblGrid>
                <a:gridCol w="194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0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5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latin typeface="Calibri"/>
                          <a:ea typeface="Calibri"/>
                          <a:cs typeface="Calibri"/>
                        </a:rPr>
                        <a:t>Variable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Descripción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Relación esperada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Familiar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Variable dummy que toma el valor 1 si la empresa es familiar y 0 en caso contrario.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3350" algn="l"/>
                          <a:tab pos="313055" algn="ctr"/>
                        </a:tabLs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7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Variables de Eficiencia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Rotación Activo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Ventas / Activo total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Eficiencia costes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Beneficio neto / Costes operativos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7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Variables de Dimensión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Ln Ventas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Logaritmo de la Cifra de ventas 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Crecimiento activo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(Activo Total año j / Activo Total año j-1)-1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7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b="1" dirty="0">
                          <a:latin typeface="Calibri"/>
                          <a:ea typeface="Calibri"/>
                          <a:cs typeface="Calibri"/>
                        </a:rPr>
                        <a:t>Variables de Apalancamiento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Endeudamiento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Total Pasivo / Total Activo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78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800" b="1">
                          <a:latin typeface="Calibri"/>
                          <a:ea typeface="Calibri"/>
                          <a:cs typeface="Calibri"/>
                        </a:rPr>
                        <a:t>Otras variables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Ln Edad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Logaritmo del número de años de la compañía desde su constitución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+/-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Crédito comercial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Cuentas de cobro pendiente con clientes / Cifra de Ventas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55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Exportadora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Variable dummy que toma el valor 1 si la empresa realiza actividad exportadora y 0 en caso contrario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7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Almacenamiento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>
                          <a:latin typeface="Calibri"/>
                          <a:ea typeface="Calibri"/>
                          <a:cs typeface="Calibri"/>
                        </a:rPr>
                        <a:t>Volumen de existencias / Cifra de Ventas</a:t>
                      </a:r>
                      <a:endParaRPr lang="es-E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latin typeface="Calibri"/>
                          <a:ea typeface="Calibri"/>
                          <a:cs typeface="Calibri"/>
                        </a:rPr>
                        <a:t>+</a:t>
                      </a:r>
                      <a:endParaRPr lang="es-E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8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25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Modelo</a:t>
            </a:r>
            <a:endParaRPr lang="es-ES" b="1" dirty="0">
              <a:solidFill>
                <a:srgbClr val="A50021"/>
              </a:solidFill>
            </a:endParaRPr>
          </a:p>
        </p:txBody>
      </p:sp>
      <p:sp>
        <p:nvSpPr>
          <p:cNvPr id="5" name="Rectángulo 1"/>
          <p:cNvSpPr/>
          <p:nvPr/>
        </p:nvSpPr>
        <p:spPr>
          <a:xfrm>
            <a:off x="552764" y="1469916"/>
            <a:ext cx="11053739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3 modelos de regresión distinto utilizando datos de panel:</a:t>
            </a:r>
          </a:p>
          <a:p>
            <a:pPr marL="285750" lvl="3" indent="-285750" algn="just">
              <a:spcBef>
                <a:spcPct val="20000"/>
              </a:spcBef>
            </a:pPr>
            <a:r>
              <a:rPr lang="es-ES" sz="2400" dirty="0" smtClean="0"/>
              <a:t>				- Mínimos Cuadrados Ordinarios (OLS)</a:t>
            </a:r>
          </a:p>
          <a:p>
            <a:pPr marL="285750" lvl="3" indent="-285750" algn="just">
              <a:spcBef>
                <a:spcPct val="20000"/>
              </a:spcBef>
            </a:pPr>
            <a:r>
              <a:rPr lang="es-ES" sz="2400" dirty="0" smtClean="0"/>
              <a:t>				- Modelo de Efectos Fijos (FEM)</a:t>
            </a:r>
          </a:p>
          <a:p>
            <a:pPr marL="285750" lvl="3" indent="-285750" algn="just">
              <a:spcBef>
                <a:spcPct val="20000"/>
              </a:spcBef>
            </a:pPr>
            <a:r>
              <a:rPr lang="es-ES" sz="2400" dirty="0" smtClean="0"/>
              <a:t>				- Modelo de Efectos aleatorios (REM)</a:t>
            </a:r>
          </a:p>
          <a:p>
            <a:pPr marL="285750" lvl="3" indent="-285750" algn="just">
              <a:spcBef>
                <a:spcPct val="20000"/>
              </a:spcBef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dirty="0" err="1" smtClean="0"/>
              <a:t>Breusch</a:t>
            </a:r>
            <a:r>
              <a:rPr lang="es-ES" sz="2400" dirty="0" smtClean="0"/>
              <a:t>-Pagan test (OLS vs REM)                 REM más adecuado</a:t>
            </a:r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dirty="0" err="1" smtClean="0"/>
              <a:t>Hausman</a:t>
            </a:r>
            <a:r>
              <a:rPr lang="es-ES" sz="2400" dirty="0" smtClean="0"/>
              <a:t> Test (FEM vs REM)               REM más adecuado</a:t>
            </a:r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0" lvl="3" algn="just">
              <a:spcBef>
                <a:spcPct val="20000"/>
              </a:spcBef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000" dirty="0"/>
          </a:p>
        </p:txBody>
      </p:sp>
      <p:sp>
        <p:nvSpPr>
          <p:cNvPr id="6" name="Fletxa dreta 5"/>
          <p:cNvSpPr/>
          <p:nvPr/>
        </p:nvSpPr>
        <p:spPr>
          <a:xfrm>
            <a:off x="5185954" y="3788229"/>
            <a:ext cx="770709" cy="2481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Fletxa dreta 6"/>
          <p:cNvSpPr/>
          <p:nvPr/>
        </p:nvSpPr>
        <p:spPr>
          <a:xfrm>
            <a:off x="4554583" y="4646023"/>
            <a:ext cx="770709" cy="2481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98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4325" y="0"/>
            <a:ext cx="10515600" cy="1325563"/>
          </a:xfrm>
        </p:spPr>
        <p:txBody>
          <a:bodyPr/>
          <a:lstStyle/>
          <a:p>
            <a:pPr algn="ctr"/>
            <a:r>
              <a:rPr lang="es-ES" b="1" dirty="0" smtClean="0">
                <a:solidFill>
                  <a:srgbClr val="A50021"/>
                </a:solidFill>
              </a:rPr>
              <a:t>Modelo</a:t>
            </a:r>
            <a:endParaRPr lang="es-ES" b="1" dirty="0">
              <a:solidFill>
                <a:srgbClr val="A50021"/>
              </a:solidFill>
            </a:endParaRPr>
          </a:p>
        </p:txBody>
      </p:sp>
      <p:sp>
        <p:nvSpPr>
          <p:cNvPr id="5" name="Rectángulo 1"/>
          <p:cNvSpPr/>
          <p:nvPr/>
        </p:nvSpPr>
        <p:spPr>
          <a:xfrm>
            <a:off x="552764" y="1469916"/>
            <a:ext cx="11053739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s-ES" sz="2400" dirty="0" smtClean="0"/>
              <a:t>3 modelos de regresión distinto utilizando datos de panel:</a:t>
            </a:r>
          </a:p>
          <a:p>
            <a:pPr marL="285750" lvl="3" indent="-285750" algn="just">
              <a:spcBef>
                <a:spcPct val="20000"/>
              </a:spcBef>
            </a:pPr>
            <a:r>
              <a:rPr lang="es-ES" sz="2400" dirty="0" smtClean="0"/>
              <a:t>				- Mínimos Cuadrados Ordinarios (OLS)</a:t>
            </a:r>
          </a:p>
          <a:p>
            <a:pPr marL="285750" lvl="3" indent="-285750" algn="just">
              <a:spcBef>
                <a:spcPct val="20000"/>
              </a:spcBef>
            </a:pPr>
            <a:r>
              <a:rPr lang="es-ES" sz="2400" dirty="0" smtClean="0"/>
              <a:t>				- Modelo de Efectos Fijos (FEM)</a:t>
            </a:r>
          </a:p>
          <a:p>
            <a:pPr marL="285750" lvl="3" indent="-285750" algn="just">
              <a:spcBef>
                <a:spcPct val="20000"/>
              </a:spcBef>
            </a:pPr>
            <a:r>
              <a:rPr lang="es-ES" sz="2400" dirty="0" smtClean="0"/>
              <a:t>				- Modelo de Efectos aleatorios (REM)</a:t>
            </a:r>
          </a:p>
          <a:p>
            <a:pPr marL="285750" lvl="3" indent="-285750" algn="just">
              <a:spcBef>
                <a:spcPct val="20000"/>
              </a:spcBef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dirty="0" err="1" smtClean="0"/>
              <a:t>Breusch</a:t>
            </a:r>
            <a:r>
              <a:rPr lang="es-ES" sz="2400" dirty="0" smtClean="0"/>
              <a:t>-Pagan test (OLS vs REM)                 REM más adecuado</a:t>
            </a:r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dirty="0" err="1" smtClean="0"/>
              <a:t>Hausman</a:t>
            </a:r>
            <a:r>
              <a:rPr lang="es-ES" sz="2400" dirty="0" smtClean="0"/>
              <a:t> Test (FEM vs REM)               REM más adecuado</a:t>
            </a:r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285750" lvl="3" indent="-285750" algn="ctr">
              <a:spcBef>
                <a:spcPct val="20000"/>
              </a:spcBef>
            </a:pPr>
            <a:r>
              <a:rPr lang="es-ES" sz="2400" dirty="0" smtClean="0">
                <a:solidFill>
                  <a:srgbClr val="FF0000"/>
                </a:solidFill>
              </a:rPr>
              <a:t>MODELO DE EFECTOS ALEATORIOS</a:t>
            </a:r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itchFamily="2" charset="2"/>
              <a:buChar char="§"/>
            </a:pPr>
            <a:endParaRPr lang="es-ES" sz="2400" dirty="0" smtClean="0"/>
          </a:p>
          <a:p>
            <a:pPr marL="0" lvl="3" algn="just">
              <a:spcBef>
                <a:spcPct val="20000"/>
              </a:spcBef>
            </a:pPr>
            <a:endParaRPr lang="es-ES" sz="2400" dirty="0" smtClean="0"/>
          </a:p>
          <a:p>
            <a:pPr marL="285750" lvl="3" indent="-285750" algn="just">
              <a:spcBef>
                <a:spcPct val="20000"/>
              </a:spcBef>
              <a:buFont typeface="Wingdings" panose="05000000000000000000" pitchFamily="2" charset="2"/>
              <a:buChar char="§"/>
            </a:pPr>
            <a:endParaRPr lang="es-ES" sz="2000" dirty="0"/>
          </a:p>
        </p:txBody>
      </p:sp>
      <p:sp>
        <p:nvSpPr>
          <p:cNvPr id="6" name="Fletxa dreta 5"/>
          <p:cNvSpPr/>
          <p:nvPr/>
        </p:nvSpPr>
        <p:spPr>
          <a:xfrm>
            <a:off x="5185954" y="3788229"/>
            <a:ext cx="770709" cy="2481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Fletxa dreta 6"/>
          <p:cNvSpPr/>
          <p:nvPr/>
        </p:nvSpPr>
        <p:spPr>
          <a:xfrm>
            <a:off x="4554583" y="4646023"/>
            <a:ext cx="770709" cy="24819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98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879</Words>
  <Application>Microsoft Office PowerPoint</Application>
  <PresentationFormat>Panorámica</PresentationFormat>
  <Paragraphs>359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Contextualización</vt:lpstr>
      <vt:lpstr>Objetivos</vt:lpstr>
      <vt:lpstr>Muestra</vt:lpstr>
      <vt:lpstr>Modelo</vt:lpstr>
      <vt:lpstr>Modelo</vt:lpstr>
      <vt:lpstr>Modelo</vt:lpstr>
      <vt:lpstr>Modelo</vt:lpstr>
      <vt:lpstr>Modelo</vt:lpstr>
      <vt:lpstr>Análisis descriptivo</vt:lpstr>
      <vt:lpstr>Análisis descriptivo</vt:lpstr>
      <vt:lpstr>Análisis descriptivo</vt:lpstr>
      <vt:lpstr>Resultados regresión (modelo general)</vt:lpstr>
      <vt:lpstr>Resultados regresión (Familiar vs no familiar)</vt:lpstr>
      <vt:lpstr>Conclusiones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Universitat de Lleida</cp:lastModifiedBy>
  <cp:revision>48</cp:revision>
  <dcterms:created xsi:type="dcterms:W3CDTF">2018-01-18T09:18:52Z</dcterms:created>
  <dcterms:modified xsi:type="dcterms:W3CDTF">2020-06-30T11:22:17Z</dcterms:modified>
</cp:coreProperties>
</file>