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383" r:id="rId4"/>
    <p:sldId id="350" r:id="rId5"/>
    <p:sldId id="377" r:id="rId6"/>
    <p:sldId id="372" r:id="rId7"/>
    <p:sldId id="378" r:id="rId8"/>
    <p:sldId id="375" r:id="rId9"/>
    <p:sldId id="376" r:id="rId10"/>
    <p:sldId id="379" r:id="rId11"/>
    <p:sldId id="380" r:id="rId12"/>
    <p:sldId id="381" r:id="rId13"/>
    <p:sldId id="3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rei/Dropbox/UIC/Paper%201/Revisio&#769;%20models%20O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rei/Dropbox/UIC/Paper%201/Revisio&#769;%20models%20OD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rei/Dropbox/UIC/Paper%201/Revisio&#769;%20models%20OD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rei/Dropbox/UIC/Paper%201/Revisio&#769;%20models%20OD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'Analisis descriptiu anys'!$A$1:$A$6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February 2020</c:v>
                </c:pt>
              </c:strCache>
            </c:strRef>
          </c:cat>
          <c:val>
            <c:numRef>
              <c:f>'Analisis descriptiu anys'!$H$1:$H$6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91-0449-8797-7ADDC068C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6423824"/>
        <c:axId val="1046481280"/>
      </c:barChart>
      <c:catAx>
        <c:axId val="98642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46481280"/>
        <c:crosses val="autoZero"/>
        <c:auto val="1"/>
        <c:lblAlgn val="ctr"/>
        <c:lblOffset val="100"/>
        <c:noMultiLvlLbl val="0"/>
      </c:catAx>
      <c:valAx>
        <c:axId val="104648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8642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802127314400768E-2"/>
          <c:y val="2.1658180476868082E-2"/>
          <c:w val="0.89959421290615105"/>
          <c:h val="0.778516190308821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'Analisis descriptiu anys'!$A$8:$A$12</c:f>
              <c:strCache>
                <c:ptCount val="5"/>
                <c:pt idx="0">
                  <c:v>Macro data</c:v>
                </c:pt>
                <c:pt idx="1">
                  <c:v>Interview or survey to experts</c:v>
                </c:pt>
                <c:pt idx="2">
                  <c:v>Authors' knowledge</c:v>
                </c:pt>
                <c:pt idx="3">
                  <c:v>Literature</c:v>
                </c:pt>
                <c:pt idx="4">
                  <c:v>Simulations</c:v>
                </c:pt>
              </c:strCache>
            </c:strRef>
          </c:cat>
          <c:val>
            <c:numRef>
              <c:f>'Analisis descriptiu anys'!$J$8:$J$12</c:f>
              <c:numCache>
                <c:formatCode>General</c:formatCode>
                <c:ptCount val="5"/>
                <c:pt idx="0">
                  <c:v>8</c:v>
                </c:pt>
                <c:pt idx="1">
                  <c:v>5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AD-6D4A-BF53-501FB6C2B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8091024"/>
        <c:axId val="1048162256"/>
      </c:barChart>
      <c:catAx>
        <c:axId val="104809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48162256"/>
        <c:crosses val="autoZero"/>
        <c:auto val="1"/>
        <c:lblAlgn val="ctr"/>
        <c:lblOffset val="100"/>
        <c:noMultiLvlLbl val="0"/>
      </c:catAx>
      <c:valAx>
        <c:axId val="104816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4809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'Analisis descriptiu anys'!$A$23:$A$27</c:f>
              <c:strCache>
                <c:ptCount val="5"/>
                <c:pt idx="0">
                  <c:v>SDG Cross-section</c:v>
                </c:pt>
                <c:pt idx="1">
                  <c:v>Energy use</c:v>
                </c:pt>
                <c:pt idx="2">
                  <c:v>Water resources</c:v>
                </c:pt>
                <c:pt idx="3">
                  <c:v>Economic growth and no poverty</c:v>
                </c:pt>
                <c:pt idx="4">
                  <c:v>Education</c:v>
                </c:pt>
              </c:strCache>
            </c:strRef>
          </c:cat>
          <c:val>
            <c:numRef>
              <c:f>'Analisis descriptiu anys'!$B$23:$B$27</c:f>
              <c:numCache>
                <c:formatCode>General</c:formatCode>
                <c:ptCount val="5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59-194B-B9EB-C41626823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9728672"/>
        <c:axId val="1983784848"/>
      </c:barChart>
      <c:catAx>
        <c:axId val="197972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3784848"/>
        <c:crosses val="autoZero"/>
        <c:auto val="1"/>
        <c:lblAlgn val="ctr"/>
        <c:lblOffset val="100"/>
        <c:noMultiLvlLbl val="0"/>
      </c:catAx>
      <c:valAx>
        <c:axId val="198378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7972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'Analisis descriptiu anys'!$A$15:$A$20</c:f>
              <c:strCache>
                <c:ptCount val="6"/>
                <c:pt idx="0">
                  <c:v>Synergies and trade-offs with arrows</c:v>
                </c:pt>
                <c:pt idx="1">
                  <c:v>Synergies and trade-offs with squares</c:v>
                </c:pt>
                <c:pt idx="2">
                  <c:v>Cross-impact matrix</c:v>
                </c:pt>
                <c:pt idx="3">
                  <c:v>Causal-loop diagram</c:v>
                </c:pt>
                <c:pt idx="4">
                  <c:v>Mathematic model</c:v>
                </c:pt>
                <c:pt idx="5">
                  <c:v>Maps</c:v>
                </c:pt>
              </c:strCache>
            </c:strRef>
          </c:cat>
          <c:val>
            <c:numRef>
              <c:f>'Analisis descriptiu anys'!$K$15:$K$20</c:f>
              <c:numCache>
                <c:formatCode>General</c:formatCode>
                <c:ptCount val="6"/>
                <c:pt idx="0">
                  <c:v>9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E8-8C40-A226-E4D9D2396C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11718464"/>
        <c:axId val="1711720096"/>
      </c:barChart>
      <c:catAx>
        <c:axId val="171171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11720096"/>
        <c:crosses val="autoZero"/>
        <c:auto val="1"/>
        <c:lblAlgn val="ctr"/>
        <c:lblOffset val="100"/>
        <c:noMultiLvlLbl val="0"/>
      </c:catAx>
      <c:valAx>
        <c:axId val="171172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1171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BB8F5-096B-4483-93DA-4B317E12E363}" type="datetimeFigureOut">
              <a:rPr lang="es-ES" smtClean="0"/>
              <a:t>9/7/20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20CBC-07EA-47E4-AB7E-CD87FA9B1C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191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dirty="0"/>
              <a:t>In </a:t>
            </a:r>
            <a:r>
              <a:rPr lang="ca-ES" dirty="0" err="1"/>
              <a:t>terms</a:t>
            </a:r>
            <a:r>
              <a:rPr lang="ca-ES" dirty="0"/>
              <a:t> of </a:t>
            </a:r>
            <a:r>
              <a:rPr lang="ca-ES" dirty="0" err="1"/>
              <a:t>users</a:t>
            </a:r>
            <a:r>
              <a:rPr lang="ca-ES" dirty="0"/>
              <a:t>, </a:t>
            </a:r>
            <a:r>
              <a:rPr lang="ca-ES" dirty="0" err="1"/>
              <a:t>this</a:t>
            </a:r>
            <a:r>
              <a:rPr lang="ca-ES" dirty="0"/>
              <a:t> </a:t>
            </a:r>
            <a:r>
              <a:rPr lang="ca-ES" dirty="0" err="1"/>
              <a:t>study</a:t>
            </a:r>
            <a:r>
              <a:rPr lang="ca-ES" baseline="0" dirty="0"/>
              <a:t> </a:t>
            </a:r>
            <a:r>
              <a:rPr lang="ca-ES" baseline="0" dirty="0" err="1"/>
              <a:t>published</a:t>
            </a:r>
            <a:r>
              <a:rPr lang="ca-ES" baseline="0" dirty="0"/>
              <a:t> in 2017 </a:t>
            </a:r>
            <a:r>
              <a:rPr lang="ca-ES" baseline="0" dirty="0" err="1"/>
              <a:t>predicted</a:t>
            </a:r>
            <a:r>
              <a:rPr lang="ca-ES" baseline="0" dirty="0"/>
              <a:t> </a:t>
            </a:r>
            <a:r>
              <a:rPr lang="ca-ES" baseline="0" dirty="0" err="1"/>
              <a:t>that</a:t>
            </a:r>
            <a:r>
              <a:rPr lang="ca-ES" baseline="0" dirty="0"/>
              <a:t> </a:t>
            </a:r>
            <a:r>
              <a:rPr lang="ca-ES" baseline="0" dirty="0" err="1"/>
              <a:t>by</a:t>
            </a:r>
            <a:r>
              <a:rPr lang="ca-ES" baseline="0" dirty="0"/>
              <a:t> 2022 up to 36% of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population</a:t>
            </a:r>
            <a:r>
              <a:rPr lang="ca-ES" baseline="0" dirty="0"/>
              <a:t> </a:t>
            </a:r>
            <a:r>
              <a:rPr lang="ca-ES" baseline="0" dirty="0" err="1"/>
              <a:t>would</a:t>
            </a:r>
            <a:r>
              <a:rPr lang="ca-ES" baseline="0" dirty="0"/>
              <a:t> be </a:t>
            </a:r>
            <a:r>
              <a:rPr lang="ca-ES" baseline="0" dirty="0" err="1"/>
              <a:t>using</a:t>
            </a:r>
            <a:r>
              <a:rPr lang="ca-ES" baseline="0" dirty="0"/>
              <a:t> </a:t>
            </a:r>
            <a:r>
              <a:rPr lang="ca-ES" baseline="0" dirty="0" err="1"/>
              <a:t>this</a:t>
            </a:r>
            <a:r>
              <a:rPr lang="ca-ES" baseline="0" dirty="0"/>
              <a:t> </a:t>
            </a:r>
            <a:r>
              <a:rPr lang="ca-ES" baseline="0" dirty="0" err="1"/>
              <a:t>type</a:t>
            </a:r>
            <a:r>
              <a:rPr lang="ca-ES" baseline="0" dirty="0"/>
              <a:t> of </a:t>
            </a:r>
            <a:r>
              <a:rPr lang="ca-ES" baseline="0" dirty="0" err="1"/>
              <a:t>services</a:t>
            </a:r>
            <a:r>
              <a:rPr lang="ca-ES" baseline="0" dirty="0"/>
              <a:t> in </a:t>
            </a:r>
            <a:r>
              <a:rPr lang="ca-ES" baseline="0" dirty="0" err="1"/>
              <a:t>the</a:t>
            </a:r>
            <a:r>
              <a:rPr lang="ca-ES" baseline="0" dirty="0"/>
              <a:t> 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baseline="0" dirty="0"/>
              <a:t>So, as a </a:t>
            </a:r>
            <a:r>
              <a:rPr lang="ca-ES" baseline="0" dirty="0" err="1"/>
              <a:t>conclusion</a:t>
            </a:r>
            <a:r>
              <a:rPr lang="ca-ES" baseline="0" dirty="0"/>
              <a:t>, </a:t>
            </a:r>
            <a:r>
              <a:rPr lang="ca-ES" baseline="0" dirty="0" err="1"/>
              <a:t>we</a:t>
            </a:r>
            <a:r>
              <a:rPr lang="ca-ES" baseline="0" dirty="0"/>
              <a:t> can </a:t>
            </a:r>
            <a:r>
              <a:rPr lang="ca-ES" baseline="0" dirty="0" err="1"/>
              <a:t>see</a:t>
            </a:r>
            <a:r>
              <a:rPr lang="ca-ES" baseline="0" dirty="0"/>
              <a:t> </a:t>
            </a:r>
            <a:r>
              <a:rPr lang="ca-ES" baseline="0" dirty="0" err="1"/>
              <a:t>that</a:t>
            </a:r>
            <a:r>
              <a:rPr lang="ca-ES" baseline="0" dirty="0"/>
              <a:t> </a:t>
            </a:r>
            <a:r>
              <a:rPr lang="ca-ES" baseline="0" dirty="0" err="1"/>
              <a:t>this</a:t>
            </a:r>
            <a:r>
              <a:rPr lang="ca-ES" baseline="0" dirty="0"/>
              <a:t> sector is </a:t>
            </a:r>
            <a:r>
              <a:rPr lang="ca-ES" baseline="0" dirty="0" err="1"/>
              <a:t>being</a:t>
            </a:r>
            <a:r>
              <a:rPr lang="ca-ES" baseline="0" dirty="0"/>
              <a:t> </a:t>
            </a:r>
            <a:r>
              <a:rPr lang="ca-ES" baseline="0" dirty="0" err="1"/>
              <a:t>successful</a:t>
            </a:r>
            <a:r>
              <a:rPr lang="ca-ES" baseline="0" dirty="0"/>
              <a:t> in </a:t>
            </a:r>
            <a:r>
              <a:rPr lang="ca-ES" baseline="0" dirty="0" err="1"/>
              <a:t>terms</a:t>
            </a:r>
            <a:r>
              <a:rPr lang="ca-ES" baseline="0" dirty="0"/>
              <a:t> of </a:t>
            </a:r>
            <a:r>
              <a:rPr lang="ca-ES" baseline="0" dirty="0" err="1"/>
              <a:t>popularity</a:t>
            </a:r>
            <a:r>
              <a:rPr lang="ca-ES" baseline="0" dirty="0"/>
              <a:t>, </a:t>
            </a:r>
            <a:r>
              <a:rPr lang="ca-ES" baseline="0" dirty="0" err="1"/>
              <a:t>revenues</a:t>
            </a:r>
            <a:r>
              <a:rPr lang="ca-ES" baseline="0" dirty="0"/>
              <a:t> </a:t>
            </a:r>
            <a:r>
              <a:rPr lang="ca-ES" baseline="0" dirty="0" err="1"/>
              <a:t>and</a:t>
            </a:r>
            <a:r>
              <a:rPr lang="ca-ES" baseline="0" dirty="0"/>
              <a:t> </a:t>
            </a:r>
            <a:r>
              <a:rPr lang="ca-ES" baseline="0" dirty="0" err="1"/>
              <a:t>number</a:t>
            </a:r>
            <a:r>
              <a:rPr lang="ca-ES" baseline="0" dirty="0"/>
              <a:t> of </a:t>
            </a:r>
            <a:r>
              <a:rPr lang="ca-ES" baseline="0" dirty="0" err="1"/>
              <a:t>users</a:t>
            </a:r>
            <a:r>
              <a:rPr lang="ca-ES" baseline="0" dirty="0"/>
              <a:t>.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AADF-38D8-4971-A090-B7DD92ECD5C7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509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dirty="0"/>
              <a:t>In </a:t>
            </a:r>
            <a:r>
              <a:rPr lang="ca-ES" dirty="0" err="1"/>
              <a:t>terms</a:t>
            </a:r>
            <a:r>
              <a:rPr lang="ca-ES" dirty="0"/>
              <a:t> of </a:t>
            </a:r>
            <a:r>
              <a:rPr lang="ca-ES" dirty="0" err="1"/>
              <a:t>users</a:t>
            </a:r>
            <a:r>
              <a:rPr lang="ca-ES" dirty="0"/>
              <a:t>, </a:t>
            </a:r>
            <a:r>
              <a:rPr lang="ca-ES" dirty="0" err="1"/>
              <a:t>this</a:t>
            </a:r>
            <a:r>
              <a:rPr lang="ca-ES" dirty="0"/>
              <a:t> </a:t>
            </a:r>
            <a:r>
              <a:rPr lang="ca-ES" dirty="0" err="1"/>
              <a:t>study</a:t>
            </a:r>
            <a:r>
              <a:rPr lang="ca-ES" baseline="0" dirty="0"/>
              <a:t> </a:t>
            </a:r>
            <a:r>
              <a:rPr lang="ca-ES" baseline="0" dirty="0" err="1"/>
              <a:t>published</a:t>
            </a:r>
            <a:r>
              <a:rPr lang="ca-ES" baseline="0" dirty="0"/>
              <a:t> in 2017 </a:t>
            </a:r>
            <a:r>
              <a:rPr lang="ca-ES" baseline="0" dirty="0" err="1"/>
              <a:t>predicted</a:t>
            </a:r>
            <a:r>
              <a:rPr lang="ca-ES" baseline="0" dirty="0"/>
              <a:t> </a:t>
            </a:r>
            <a:r>
              <a:rPr lang="ca-ES" baseline="0" dirty="0" err="1"/>
              <a:t>that</a:t>
            </a:r>
            <a:r>
              <a:rPr lang="ca-ES" baseline="0" dirty="0"/>
              <a:t> </a:t>
            </a:r>
            <a:r>
              <a:rPr lang="ca-ES" baseline="0" dirty="0" err="1"/>
              <a:t>by</a:t>
            </a:r>
            <a:r>
              <a:rPr lang="ca-ES" baseline="0" dirty="0"/>
              <a:t> 2022 up to 36% of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population</a:t>
            </a:r>
            <a:r>
              <a:rPr lang="ca-ES" baseline="0" dirty="0"/>
              <a:t> </a:t>
            </a:r>
            <a:r>
              <a:rPr lang="ca-ES" baseline="0" dirty="0" err="1"/>
              <a:t>would</a:t>
            </a:r>
            <a:r>
              <a:rPr lang="ca-ES" baseline="0" dirty="0"/>
              <a:t> be </a:t>
            </a:r>
            <a:r>
              <a:rPr lang="ca-ES" baseline="0" dirty="0" err="1"/>
              <a:t>using</a:t>
            </a:r>
            <a:r>
              <a:rPr lang="ca-ES" baseline="0" dirty="0"/>
              <a:t> </a:t>
            </a:r>
            <a:r>
              <a:rPr lang="ca-ES" baseline="0" dirty="0" err="1"/>
              <a:t>this</a:t>
            </a:r>
            <a:r>
              <a:rPr lang="ca-ES" baseline="0" dirty="0"/>
              <a:t> </a:t>
            </a:r>
            <a:r>
              <a:rPr lang="ca-ES" baseline="0" dirty="0" err="1"/>
              <a:t>type</a:t>
            </a:r>
            <a:r>
              <a:rPr lang="ca-ES" baseline="0" dirty="0"/>
              <a:t> of </a:t>
            </a:r>
            <a:r>
              <a:rPr lang="ca-ES" baseline="0" dirty="0" err="1"/>
              <a:t>services</a:t>
            </a:r>
            <a:r>
              <a:rPr lang="ca-ES" baseline="0" dirty="0"/>
              <a:t> in </a:t>
            </a:r>
            <a:r>
              <a:rPr lang="ca-ES" baseline="0" dirty="0" err="1"/>
              <a:t>the</a:t>
            </a:r>
            <a:r>
              <a:rPr lang="ca-ES" baseline="0" dirty="0"/>
              <a:t> 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baseline="0" dirty="0"/>
              <a:t>So, as a </a:t>
            </a:r>
            <a:r>
              <a:rPr lang="ca-ES" baseline="0" dirty="0" err="1"/>
              <a:t>conclusion</a:t>
            </a:r>
            <a:r>
              <a:rPr lang="ca-ES" baseline="0" dirty="0"/>
              <a:t>, </a:t>
            </a:r>
            <a:r>
              <a:rPr lang="ca-ES" baseline="0" dirty="0" err="1"/>
              <a:t>we</a:t>
            </a:r>
            <a:r>
              <a:rPr lang="ca-ES" baseline="0" dirty="0"/>
              <a:t> can </a:t>
            </a:r>
            <a:r>
              <a:rPr lang="ca-ES" baseline="0" dirty="0" err="1"/>
              <a:t>see</a:t>
            </a:r>
            <a:r>
              <a:rPr lang="ca-ES" baseline="0" dirty="0"/>
              <a:t> </a:t>
            </a:r>
            <a:r>
              <a:rPr lang="ca-ES" baseline="0" dirty="0" err="1"/>
              <a:t>that</a:t>
            </a:r>
            <a:r>
              <a:rPr lang="ca-ES" baseline="0" dirty="0"/>
              <a:t> </a:t>
            </a:r>
            <a:r>
              <a:rPr lang="ca-ES" baseline="0" dirty="0" err="1"/>
              <a:t>this</a:t>
            </a:r>
            <a:r>
              <a:rPr lang="ca-ES" baseline="0" dirty="0"/>
              <a:t> sector is </a:t>
            </a:r>
            <a:r>
              <a:rPr lang="ca-ES" baseline="0" dirty="0" err="1"/>
              <a:t>being</a:t>
            </a:r>
            <a:r>
              <a:rPr lang="ca-ES" baseline="0" dirty="0"/>
              <a:t> </a:t>
            </a:r>
            <a:r>
              <a:rPr lang="ca-ES" baseline="0" dirty="0" err="1"/>
              <a:t>successful</a:t>
            </a:r>
            <a:r>
              <a:rPr lang="ca-ES" baseline="0" dirty="0"/>
              <a:t> in </a:t>
            </a:r>
            <a:r>
              <a:rPr lang="ca-ES" baseline="0" dirty="0" err="1"/>
              <a:t>terms</a:t>
            </a:r>
            <a:r>
              <a:rPr lang="ca-ES" baseline="0" dirty="0"/>
              <a:t> of </a:t>
            </a:r>
            <a:r>
              <a:rPr lang="ca-ES" baseline="0" dirty="0" err="1"/>
              <a:t>popularity</a:t>
            </a:r>
            <a:r>
              <a:rPr lang="ca-ES" baseline="0" dirty="0"/>
              <a:t>, </a:t>
            </a:r>
            <a:r>
              <a:rPr lang="ca-ES" baseline="0" dirty="0" err="1"/>
              <a:t>revenues</a:t>
            </a:r>
            <a:r>
              <a:rPr lang="ca-ES" baseline="0" dirty="0"/>
              <a:t> </a:t>
            </a:r>
            <a:r>
              <a:rPr lang="ca-ES" baseline="0" dirty="0" err="1"/>
              <a:t>and</a:t>
            </a:r>
            <a:r>
              <a:rPr lang="ca-ES" baseline="0" dirty="0"/>
              <a:t> </a:t>
            </a:r>
            <a:r>
              <a:rPr lang="ca-ES" baseline="0" dirty="0" err="1"/>
              <a:t>number</a:t>
            </a:r>
            <a:r>
              <a:rPr lang="ca-ES" baseline="0" dirty="0"/>
              <a:t> of </a:t>
            </a:r>
            <a:r>
              <a:rPr lang="ca-ES" baseline="0" dirty="0" err="1"/>
              <a:t>users</a:t>
            </a:r>
            <a:r>
              <a:rPr lang="ca-ES" baseline="0" dirty="0"/>
              <a:t>.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AADF-38D8-4971-A090-B7DD92ECD5C7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9301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0E7EA-8226-4ED9-8FB2-305969FBA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E15D5F-C66B-4338-8FA2-4166F233C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46C9DA-3722-47C8-9875-138FFBAA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84C2F-77EB-4A26-8EE3-0026C3C6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6D7DFA-15FE-45DB-9DE1-2DE04004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99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1606B-E737-4C23-A372-4143FEC9B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E45A2A-6BC4-4AA1-9BF5-4EB81D0ED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D14E9-F799-4AF1-83B3-6E8FF19DE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82BF6D-AD78-4704-AFF1-056D4525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62F2BE-5C3B-43F9-B7EA-B5218CA5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86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1C0C7A-7BCF-4E41-A579-04372BA7C7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305DA9-C228-4D31-8D87-75B74889F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1449CA-87BC-4A2D-B140-E44C6D71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9CE1FF-F8AE-4CCA-AE9C-2BD27CFC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B4D237-9D06-4018-95B6-F68E3F2A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80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94AA4-8D82-4CE5-B7F8-A5E16C585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7DF42-7627-4C75-8D05-F550B8F22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0DAC92-CAA0-44EF-A11F-EFABCF9F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E73A81-9D9A-449C-BE97-28E82361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6F22D1-E570-4A52-8BBD-AC24F5D0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48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CB3A1-DE9C-49FA-B822-6D2C0FE4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C91AEB-6745-49B6-BA0B-548680FC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8E0F0F-31F5-4CA9-A775-07E42E576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E3AF3A-AC53-4B8D-A554-2FEE6B5C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DF19C-41F2-48E9-98B1-B6B2B66B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68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4C864-5BD1-44E9-A413-9891C43B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B3F8F1-DF9C-4428-8D0D-395C63374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F8BB62-0495-4A66-8688-BEFDA7976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A4DA71-E103-42FC-A007-C99D7F7F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415BD5-F3F0-484E-9C40-2511504D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B2EF2A-B4C2-4EA9-BA29-E9401908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687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607B0E-B0E6-4655-BDF2-28A776D5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22D8D5-3B72-4BCC-B13E-400DA0A6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25667C-3B91-43B9-B842-EA2C5BB76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F748C0-B472-4859-BA18-6BFE50CBD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CCA7A76-7A42-410A-BC99-0D82B1A30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F17615E-3DE9-46D2-BA1D-CD1E4885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0D1B80-6D59-4CE7-ACB3-ED61A0E8E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3D13225-E50D-49EF-B4BC-74723E28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6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AD93A-0779-492D-A1F3-D7397122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569067-90A0-418D-91B6-56291FA0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4A7337-CFAF-4610-8C06-C37EB267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7B11E26-A77C-4261-A390-5C749FC6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80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80F663-A5CD-43C4-A17C-921B3352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B2B5EA3-8E02-447A-A672-6FBDED3F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F27EE3-1280-4814-BE0D-D2B24546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514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216F53-A4F1-4CD8-9825-A51577914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399115-9113-49E1-ABD0-81FC62B38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B66CE2-0021-41E0-B72D-6A485CDA8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2835EB-D4C0-4E84-8301-FC426E8CD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638243-450E-4BE3-82B3-5E8FEE85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59D732-4DF1-4C93-9350-6F90B6AC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40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E216-8A52-4BAC-AE10-4FCF8507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973047-E15A-412F-97C6-E0745B27DE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0EEFE2-49CE-4C20-965E-73B498BBA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79B741-F311-43AF-8281-6938A07A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2FC4A0-A3C5-4C63-ACB4-BBE5C5C92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EA2F18-6111-4E22-A139-52B7E789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64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9DF6725-60D1-4903-9958-1A8731F3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FB7540-B726-4D2D-8659-2023AD86A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AB49FB-391A-4402-82B3-83EC474D8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E501E-CEA2-456C-BC53-E633A325B688}" type="datetimeFigureOut">
              <a:rPr lang="es-ES" smtClean="0"/>
              <a:t>9/7/20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517332-73D9-4780-A2C0-9B65A6CC2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57646A-8635-4F57-B3C2-352F9D061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B3E2-E4C6-494A-9B53-E2AF80DE11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507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tiff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https://www.stockholmresilience.org/images/18.36c25848153d54bdba33eda2/1465905983520/sdgs-food-azote-web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39419E2-FCEF-433E-BE98-F792C3D4E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7273"/>
            <a:ext cx="9144000" cy="2423452"/>
          </a:xfrm>
        </p:spPr>
        <p:txBody>
          <a:bodyPr>
            <a:normAutofit/>
          </a:bodyPr>
          <a:lstStyle/>
          <a:p>
            <a:r>
              <a:rPr lang="es-ES" dirty="0" err="1"/>
              <a:t>Relations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Sustainable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Goals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literature</a:t>
            </a:r>
            <a:endParaRPr lang="es-ES" dirty="0"/>
          </a:p>
          <a:p>
            <a:endParaRPr lang="es-ES" dirty="0"/>
          </a:p>
          <a:p>
            <a:r>
              <a:rPr lang="es-ES" dirty="0"/>
              <a:t>Andrei Boar – UPF – Barcelona </a:t>
            </a:r>
            <a:r>
              <a:rPr lang="es-ES" dirty="0" err="1"/>
              <a:t>School</a:t>
            </a:r>
            <a:r>
              <a:rPr lang="es-ES" dirty="0"/>
              <a:t> of Management</a:t>
            </a:r>
          </a:p>
          <a:p>
            <a:endParaRPr lang="es-ES" dirty="0"/>
          </a:p>
          <a:p>
            <a:r>
              <a:rPr lang="es-ES" dirty="0"/>
              <a:t>ACCID 09.07.2020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9E7C544-E384-4CA8-9AC8-48A08B4FC54B}"/>
              </a:ext>
            </a:extLst>
          </p:cNvPr>
          <p:cNvGrpSpPr/>
          <p:nvPr/>
        </p:nvGrpSpPr>
        <p:grpSpPr>
          <a:xfrm>
            <a:off x="0" y="0"/>
            <a:ext cx="12192000" cy="1904762"/>
            <a:chOff x="0" y="0"/>
            <a:chExt cx="12192000" cy="1904762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2433E01-9076-4E03-B75E-EC3424ED8B32}"/>
                </a:ext>
              </a:extLst>
            </p:cNvPr>
            <p:cNvGrpSpPr/>
            <p:nvPr/>
          </p:nvGrpSpPr>
          <p:grpSpPr>
            <a:xfrm>
              <a:off x="0" y="0"/>
              <a:ext cx="12192000" cy="1904762"/>
              <a:chOff x="0" y="0"/>
              <a:chExt cx="12192000" cy="1904762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C4F4B90C-57B6-40FF-8D99-68E7D830E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1904762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C8B0671-7701-4464-816D-1BF4F58F6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0" t="8756" r="3065" b="57144"/>
              <a:stretch/>
            </p:blipFill>
            <p:spPr>
              <a:xfrm>
                <a:off x="414068" y="314026"/>
                <a:ext cx="1897811" cy="638355"/>
              </a:xfrm>
              <a:prstGeom prst="rect">
                <a:avLst/>
              </a:prstGeom>
            </p:spPr>
          </p:pic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3B408F4-D671-4641-A278-68603A173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1" t="49915" r="4059" b="4604"/>
            <a:stretch/>
          </p:blipFill>
          <p:spPr>
            <a:xfrm>
              <a:off x="414068" y="832510"/>
              <a:ext cx="1725282" cy="867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68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ODS Relations</a:t>
            </a:r>
            <a:endParaRPr lang="en-GB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B682CB-DF91-4E07-8D33-33B5565CF9A8}"/>
              </a:ext>
            </a:extLst>
          </p:cNvPr>
          <p:cNvSpPr txBox="1">
            <a:spLocks/>
          </p:cNvSpPr>
          <p:nvPr/>
        </p:nvSpPr>
        <p:spPr>
          <a:xfrm>
            <a:off x="293915" y="990826"/>
            <a:ext cx="11503638" cy="565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000" b="1" dirty="0"/>
              <a:t> 5. Models content analysis – main results</a:t>
            </a:r>
          </a:p>
          <a:p>
            <a:pPr marL="0" indent="0" algn="just">
              <a:buNone/>
            </a:pPr>
            <a:endParaRPr lang="en-GB" sz="2000" dirty="0">
              <a:sym typeface="Wingdings" pitchFamily="2" charset="2"/>
            </a:endParaRPr>
          </a:p>
          <a:p>
            <a:pPr marL="0" indent="0" algn="just">
              <a:buNone/>
            </a:pPr>
            <a:endParaRPr lang="en-GB" sz="2000" dirty="0">
              <a:sym typeface="Wingdings" pitchFamily="2" charset="2"/>
            </a:endParaRPr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1800" dirty="0"/>
          </a:p>
          <a:p>
            <a:endParaRPr lang="en-GB" sz="2000" dirty="0">
              <a:solidFill>
                <a:srgbClr val="DD3832"/>
              </a:solidFill>
            </a:endParaRPr>
          </a:p>
        </p:txBody>
      </p:sp>
      <p:pic>
        <p:nvPicPr>
          <p:cNvPr id="3" name="Imagen 2" descr="Imagen que contiene alimentos, hombre&#10;&#10;Descripción generada automáticamente">
            <a:extLst>
              <a:ext uri="{FF2B5EF4-FFF2-40B4-BE49-F238E27FC236}">
                <a16:creationId xmlns:a16="http://schemas.microsoft.com/office/drawing/2014/main" id="{39132151-B6AC-0C41-B14A-A0A97E7C7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4" y="1645666"/>
            <a:ext cx="1100546" cy="1060958"/>
          </a:xfrm>
          <a:prstGeom prst="rect">
            <a:avLst/>
          </a:prstGeom>
        </p:spPr>
      </p:pic>
      <p:pic>
        <p:nvPicPr>
          <p:cNvPr id="5" name="Imagen 4" descr="Imagen que contiene señal, dibujo&#10;&#10;Descripción generada automáticamente">
            <a:extLst>
              <a:ext uri="{FF2B5EF4-FFF2-40B4-BE49-F238E27FC236}">
                <a16:creationId xmlns:a16="http://schemas.microsoft.com/office/drawing/2014/main" id="{26BAB103-CDC9-3D41-99C4-83CEEA3BF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15" y="1645666"/>
            <a:ext cx="1100547" cy="1060959"/>
          </a:xfrm>
          <a:prstGeom prst="rect">
            <a:avLst/>
          </a:prstGeom>
        </p:spPr>
      </p:pic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11A5D21-443E-D54F-9548-9000C4EA6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80" y="1680078"/>
            <a:ext cx="1100546" cy="1060959"/>
          </a:xfrm>
          <a:prstGeom prst="rect">
            <a:avLst/>
          </a:prstGeom>
        </p:spPr>
      </p:pic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A72EC94-4B77-EC4C-B299-2DA93B1F2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56" y="1680078"/>
            <a:ext cx="1146913" cy="1060959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AC27A5C-9A19-7B44-9080-FC91F6D6191F}"/>
              </a:ext>
            </a:extLst>
          </p:cNvPr>
          <p:cNvCxnSpPr/>
          <p:nvPr/>
        </p:nvCxnSpPr>
        <p:spPr>
          <a:xfrm>
            <a:off x="1524650" y="2093086"/>
            <a:ext cx="3808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10E2AF0-7885-3147-A72F-05596DA7EB3E}"/>
              </a:ext>
            </a:extLst>
          </p:cNvPr>
          <p:cNvCxnSpPr/>
          <p:nvPr/>
        </p:nvCxnSpPr>
        <p:spPr>
          <a:xfrm>
            <a:off x="3047862" y="2176145"/>
            <a:ext cx="3808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3DB39B9-8851-5541-A903-411A05156E04}"/>
              </a:ext>
            </a:extLst>
          </p:cNvPr>
          <p:cNvCxnSpPr>
            <a:cxnSpLocks/>
          </p:cNvCxnSpPr>
          <p:nvPr/>
        </p:nvCxnSpPr>
        <p:spPr>
          <a:xfrm>
            <a:off x="4637130" y="2269108"/>
            <a:ext cx="5487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 descr="Imagen que contiene señal, dibujo&#10;&#10;Descripción generada automáticamente">
            <a:extLst>
              <a:ext uri="{FF2B5EF4-FFF2-40B4-BE49-F238E27FC236}">
                <a16:creationId xmlns:a16="http://schemas.microsoft.com/office/drawing/2014/main" id="{5D88A1B0-0A98-A04F-B32C-93A699201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7" y="3361464"/>
            <a:ext cx="1032879" cy="102539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59368C5-412E-FA4C-B640-0E0FFF1CE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57" y="3380291"/>
            <a:ext cx="1045362" cy="1030101"/>
          </a:xfrm>
          <a:prstGeom prst="rect">
            <a:avLst/>
          </a:prstGeom>
        </p:spPr>
      </p:pic>
      <p:pic>
        <p:nvPicPr>
          <p:cNvPr id="26" name="Imagen 25" descr="Imagen que contiene alimentos, hombre&#10;&#10;Descripción generada automáticamente">
            <a:extLst>
              <a:ext uri="{FF2B5EF4-FFF2-40B4-BE49-F238E27FC236}">
                <a16:creationId xmlns:a16="http://schemas.microsoft.com/office/drawing/2014/main" id="{6CB7A220-E12D-E348-A8EA-3809A6D91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60" y="3367899"/>
            <a:ext cx="1100546" cy="1060958"/>
          </a:xfrm>
          <a:prstGeom prst="rect">
            <a:avLst/>
          </a:prstGeom>
        </p:spPr>
      </p:pic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D173C2E1-3AC2-0A41-AE95-54F0E53CD25B}"/>
              </a:ext>
            </a:extLst>
          </p:cNvPr>
          <p:cNvCxnSpPr>
            <a:cxnSpLocks/>
          </p:cNvCxnSpPr>
          <p:nvPr/>
        </p:nvCxnSpPr>
        <p:spPr>
          <a:xfrm>
            <a:off x="1503299" y="3884193"/>
            <a:ext cx="571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B6DA7F43-164E-AE4B-A7D6-989213405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4" y="5080558"/>
            <a:ext cx="1724880" cy="1699698"/>
          </a:xfrm>
          <a:prstGeom prst="rect">
            <a:avLst/>
          </a:prstGeom>
        </p:spPr>
      </p:pic>
      <p:pic>
        <p:nvPicPr>
          <p:cNvPr id="31" name="Imagen 30" descr="Imagen que contiene señal, dibujo&#10;&#10;Descripción generada automáticamente">
            <a:extLst>
              <a:ext uri="{FF2B5EF4-FFF2-40B4-BE49-F238E27FC236}">
                <a16:creationId xmlns:a16="http://schemas.microsoft.com/office/drawing/2014/main" id="{15510893-CF7A-D948-8947-C212AF94E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69" y="5416762"/>
            <a:ext cx="1032879" cy="1025394"/>
          </a:xfrm>
          <a:prstGeom prst="rect">
            <a:avLst/>
          </a:prstGeom>
        </p:spPr>
      </p:pic>
      <p:pic>
        <p:nvPicPr>
          <p:cNvPr id="32" name="Imagen 31" descr="Imagen que contiene señal, dibujo&#10;&#10;Descripción generada automáticamente">
            <a:extLst>
              <a:ext uri="{FF2B5EF4-FFF2-40B4-BE49-F238E27FC236}">
                <a16:creationId xmlns:a16="http://schemas.microsoft.com/office/drawing/2014/main" id="{18B433E0-2DAB-2E44-B470-D39B15F69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15" y="5416762"/>
            <a:ext cx="985862" cy="1025394"/>
          </a:xfrm>
          <a:prstGeom prst="rect">
            <a:avLst/>
          </a:prstGeom>
        </p:spPr>
      </p:pic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D23522BE-6D56-E646-9B46-353D4DC849AE}"/>
              </a:ext>
            </a:extLst>
          </p:cNvPr>
          <p:cNvCxnSpPr>
            <a:cxnSpLocks/>
          </p:cNvCxnSpPr>
          <p:nvPr/>
        </p:nvCxnSpPr>
        <p:spPr>
          <a:xfrm>
            <a:off x="2211759" y="5895238"/>
            <a:ext cx="571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6A3F04F3-911D-2F47-A51A-F4302BE46F26}"/>
              </a:ext>
            </a:extLst>
          </p:cNvPr>
          <p:cNvCxnSpPr>
            <a:cxnSpLocks/>
          </p:cNvCxnSpPr>
          <p:nvPr/>
        </p:nvCxnSpPr>
        <p:spPr>
          <a:xfrm>
            <a:off x="4043069" y="5895238"/>
            <a:ext cx="571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 descr="Imagen que contiene rojo, dibujo, parada, señal&#10;&#10;Descripción generada automáticamente">
            <a:extLst>
              <a:ext uri="{FF2B5EF4-FFF2-40B4-BE49-F238E27FC236}">
                <a16:creationId xmlns:a16="http://schemas.microsoft.com/office/drawing/2014/main" id="{71420BE0-DAA4-CB49-B23C-2AC47F622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22" y="5388410"/>
            <a:ext cx="985862" cy="1046833"/>
          </a:xfrm>
          <a:prstGeom prst="rect">
            <a:avLst/>
          </a:prstGeom>
        </p:spPr>
      </p:pic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D53D5EDA-EDE9-F64D-923F-AB6AA2CB73EA}"/>
              </a:ext>
            </a:extLst>
          </p:cNvPr>
          <p:cNvCxnSpPr>
            <a:cxnSpLocks/>
          </p:cNvCxnSpPr>
          <p:nvPr/>
        </p:nvCxnSpPr>
        <p:spPr>
          <a:xfrm>
            <a:off x="5759905" y="5892596"/>
            <a:ext cx="571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D768407-846C-F741-BF70-732810D8B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58" y="4428857"/>
            <a:ext cx="2640164" cy="867392"/>
          </a:xfrm>
          <a:prstGeom prst="rect">
            <a:avLst/>
          </a:prstGeom>
        </p:spPr>
      </p:pic>
      <p:sp>
        <p:nvSpPr>
          <p:cNvPr id="42" name="Flecha curva 41">
            <a:extLst>
              <a:ext uri="{FF2B5EF4-FFF2-40B4-BE49-F238E27FC236}">
                <a16:creationId xmlns:a16="http://schemas.microsoft.com/office/drawing/2014/main" id="{2094025B-1468-1448-83CB-32CF7E94FB1A}"/>
              </a:ext>
            </a:extLst>
          </p:cNvPr>
          <p:cNvSpPr/>
          <p:nvPr/>
        </p:nvSpPr>
        <p:spPr>
          <a:xfrm>
            <a:off x="5137149" y="4736635"/>
            <a:ext cx="3122020" cy="60861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43" name="Multiplicación 42">
            <a:extLst>
              <a:ext uri="{FF2B5EF4-FFF2-40B4-BE49-F238E27FC236}">
                <a16:creationId xmlns:a16="http://schemas.microsoft.com/office/drawing/2014/main" id="{083B002E-67D9-4147-9027-D0405F76DFD4}"/>
              </a:ext>
            </a:extLst>
          </p:cNvPr>
          <p:cNvSpPr/>
          <p:nvPr/>
        </p:nvSpPr>
        <p:spPr>
          <a:xfrm>
            <a:off x="6331562" y="4563604"/>
            <a:ext cx="568675" cy="6771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E0E55A66-7EC7-4649-A66F-283E979D21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44" t="9386" r="26820" b="6430"/>
          <a:stretch/>
        </p:blipFill>
        <p:spPr>
          <a:xfrm>
            <a:off x="9264271" y="5388410"/>
            <a:ext cx="1431939" cy="1430872"/>
          </a:xfrm>
          <a:prstGeom prst="rect">
            <a:avLst/>
          </a:prstGeom>
        </p:spPr>
      </p:pic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9A983B41-2415-4B41-92B9-5D64017C7F08}"/>
              </a:ext>
            </a:extLst>
          </p:cNvPr>
          <p:cNvCxnSpPr>
            <a:cxnSpLocks/>
          </p:cNvCxnSpPr>
          <p:nvPr/>
        </p:nvCxnSpPr>
        <p:spPr>
          <a:xfrm>
            <a:off x="3120318" y="3870365"/>
            <a:ext cx="571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 descr="Imagen que contiene señal, dibujo&#10;&#10;Descripción generada automáticamente">
            <a:extLst>
              <a:ext uri="{FF2B5EF4-FFF2-40B4-BE49-F238E27FC236}">
                <a16:creationId xmlns:a16="http://schemas.microsoft.com/office/drawing/2014/main" id="{CD3735CC-710F-E64E-A1D6-123E6C105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21" y="1588823"/>
            <a:ext cx="1948379" cy="19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16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ODS Relations</a:t>
            </a:r>
            <a:endParaRPr lang="en-GB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B682CB-DF91-4E07-8D33-33B5565CF9A8}"/>
              </a:ext>
            </a:extLst>
          </p:cNvPr>
          <p:cNvSpPr txBox="1">
            <a:spLocks/>
          </p:cNvSpPr>
          <p:nvPr/>
        </p:nvSpPr>
        <p:spPr>
          <a:xfrm>
            <a:off x="449855" y="917934"/>
            <a:ext cx="10846153" cy="565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6. Gaps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800" dirty="0"/>
          </a:p>
          <a:p>
            <a:endParaRPr lang="en-GB" sz="2000" dirty="0">
              <a:solidFill>
                <a:srgbClr val="DD3832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5DA272F-9370-7946-93E7-DA860D88F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011479"/>
              </p:ext>
            </p:extLst>
          </p:nvPr>
        </p:nvGraphicFramePr>
        <p:xfrm>
          <a:off x="589914" y="1347683"/>
          <a:ext cx="11152231" cy="4933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2164">
                  <a:extLst>
                    <a:ext uri="{9D8B030D-6E8A-4147-A177-3AD203B41FA5}">
                      <a16:colId xmlns:a16="http://schemas.microsoft.com/office/drawing/2014/main" val="2718380278"/>
                    </a:ext>
                  </a:extLst>
                </a:gridCol>
                <a:gridCol w="1871505">
                  <a:extLst>
                    <a:ext uri="{9D8B030D-6E8A-4147-A177-3AD203B41FA5}">
                      <a16:colId xmlns:a16="http://schemas.microsoft.com/office/drawing/2014/main" val="198011081"/>
                    </a:ext>
                  </a:extLst>
                </a:gridCol>
                <a:gridCol w="7428562">
                  <a:extLst>
                    <a:ext uri="{9D8B030D-6E8A-4147-A177-3AD203B41FA5}">
                      <a16:colId xmlns:a16="http://schemas.microsoft.com/office/drawing/2014/main" val="613817309"/>
                    </a:ext>
                  </a:extLst>
                </a:gridCol>
              </a:tblGrid>
              <a:tr h="685341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Literature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Topic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Future question research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838149"/>
                  </a:ext>
                </a:extLst>
              </a:tr>
              <a:tr h="685341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Companies?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Which are the actions that companies can take for SDG?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1877039"/>
                  </a:ext>
                </a:extLst>
              </a:tr>
              <a:tr h="712539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Countries?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Which actions taken by countries allow to create synergies between SDG?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9862340"/>
                  </a:ext>
                </a:extLst>
              </a:tr>
              <a:tr h="712539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How can energy be used to achieve full economic growth, but without a negative impact on SDG?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371022"/>
                  </a:ext>
                </a:extLst>
              </a:tr>
              <a:tr h="712539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Agriculture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How can be improved the efficiency of sustainable agriculture?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6474664"/>
                  </a:ext>
                </a:extLst>
              </a:tr>
              <a:tr h="712539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Disagreement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Inequality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Actions of SDG 8, economical growth, create synergies or trade-off with inequalities?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3296569"/>
                  </a:ext>
                </a:extLst>
              </a:tr>
              <a:tr h="712539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Business 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Which are the business models that allow economic growth without a negative environmental effect?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7807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19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ODS Relations</a:t>
            </a:r>
            <a:endParaRPr lang="en-GB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B682CB-DF91-4E07-8D33-33B5565CF9A8}"/>
              </a:ext>
            </a:extLst>
          </p:cNvPr>
          <p:cNvSpPr txBox="1">
            <a:spLocks/>
          </p:cNvSpPr>
          <p:nvPr/>
        </p:nvSpPr>
        <p:spPr>
          <a:xfrm>
            <a:off x="449855" y="917934"/>
            <a:ext cx="10846153" cy="565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6. Conclusions</a:t>
            </a:r>
          </a:p>
          <a:p>
            <a:pPr marL="0" indent="0">
              <a:buNone/>
            </a:pPr>
            <a:endParaRPr lang="en-GB" sz="2000" dirty="0"/>
          </a:p>
          <a:p>
            <a:pPr marL="457200" indent="-457200" algn="just">
              <a:buAutoNum type="arabicPeriod"/>
            </a:pPr>
            <a:r>
              <a:rPr lang="en-GB" sz="2000" dirty="0"/>
              <a:t>A new topic in the literature that will grow in the next years. Until now is full of gaps and disagreements.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r>
              <a:rPr lang="en-GB" sz="2000" b="1" dirty="0">
                <a:solidFill>
                  <a:srgbClr val="FF0000"/>
                </a:solidFill>
              </a:rPr>
              <a:t>Synergies are reducing and trade-offs are increasing. 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We need to focus our education in responsible and green education. </a:t>
            </a:r>
          </a:p>
          <a:p>
            <a:pPr marL="457200" indent="-457200">
              <a:buAutoNum type="arabicPeriod"/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We need to focus in the use of renewable energy. </a:t>
            </a:r>
          </a:p>
          <a:p>
            <a:pPr marL="457200" indent="-457200">
              <a:buAutoNum type="arabicPeriod"/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We need to create or improve business models that promote economic growth without affecting negatively the environment.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800" dirty="0"/>
          </a:p>
          <a:p>
            <a:endParaRPr lang="en-GB" sz="2000" dirty="0">
              <a:solidFill>
                <a:srgbClr val="DD3832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DE27EF-23A0-4A44-8E2D-ED7BA14FD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119" y="2405268"/>
            <a:ext cx="1081540" cy="9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0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39419E2-FCEF-433E-BE98-F792C3D4E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7273"/>
            <a:ext cx="9144000" cy="2423452"/>
          </a:xfrm>
        </p:spPr>
        <p:txBody>
          <a:bodyPr>
            <a:normAutofit/>
          </a:bodyPr>
          <a:lstStyle/>
          <a:p>
            <a:r>
              <a:rPr lang="es-ES" dirty="0" err="1"/>
              <a:t>Relations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Sustainable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Goals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literature</a:t>
            </a:r>
            <a:endParaRPr lang="es-ES" dirty="0"/>
          </a:p>
          <a:p>
            <a:endParaRPr lang="es-ES" dirty="0"/>
          </a:p>
          <a:p>
            <a:r>
              <a:rPr lang="es-ES" dirty="0"/>
              <a:t>Andrei Boar – UPF – Barcelona </a:t>
            </a:r>
            <a:r>
              <a:rPr lang="es-ES" dirty="0" err="1"/>
              <a:t>School</a:t>
            </a:r>
            <a:r>
              <a:rPr lang="es-ES" dirty="0"/>
              <a:t> of Management</a:t>
            </a:r>
          </a:p>
          <a:p>
            <a:endParaRPr lang="es-ES" dirty="0"/>
          </a:p>
          <a:p>
            <a:r>
              <a:rPr lang="es-ES" dirty="0"/>
              <a:t>ACCID 09.07.2020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9E7C544-E384-4CA8-9AC8-48A08B4FC54B}"/>
              </a:ext>
            </a:extLst>
          </p:cNvPr>
          <p:cNvGrpSpPr/>
          <p:nvPr/>
        </p:nvGrpSpPr>
        <p:grpSpPr>
          <a:xfrm>
            <a:off x="0" y="0"/>
            <a:ext cx="12192000" cy="1904762"/>
            <a:chOff x="0" y="0"/>
            <a:chExt cx="12192000" cy="1904762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2433E01-9076-4E03-B75E-EC3424ED8B32}"/>
                </a:ext>
              </a:extLst>
            </p:cNvPr>
            <p:cNvGrpSpPr/>
            <p:nvPr/>
          </p:nvGrpSpPr>
          <p:grpSpPr>
            <a:xfrm>
              <a:off x="0" y="0"/>
              <a:ext cx="12192000" cy="1904762"/>
              <a:chOff x="0" y="0"/>
              <a:chExt cx="12192000" cy="1904762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C4F4B90C-57B6-40FF-8D99-68E7D830E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1904762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C8B0671-7701-4464-816D-1BF4F58F6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0" t="8756" r="3065" b="57144"/>
              <a:stretch/>
            </p:blipFill>
            <p:spPr>
              <a:xfrm>
                <a:off x="414068" y="314026"/>
                <a:ext cx="1897811" cy="638355"/>
              </a:xfrm>
              <a:prstGeom prst="rect">
                <a:avLst/>
              </a:prstGeom>
            </p:spPr>
          </p:pic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3B408F4-D671-4641-A278-68603A173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1" t="49915" r="4059" b="4604"/>
            <a:stretch/>
          </p:blipFill>
          <p:spPr>
            <a:xfrm>
              <a:off x="414068" y="832510"/>
              <a:ext cx="1725282" cy="867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929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94827-5287-4F69-83C5-CD2D2DC9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990827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 dirty="0"/>
              <a:t>What are Sustainable Development Goals?</a:t>
            </a:r>
          </a:p>
          <a:p>
            <a:endParaRPr lang="en-GB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1. </a:t>
            </a:r>
            <a:r>
              <a:rPr lang="en-GB" sz="3200" dirty="0"/>
              <a:t>Introduction</a:t>
            </a:r>
            <a:endParaRPr lang="en-GB" sz="3600" dirty="0"/>
          </a:p>
        </p:txBody>
      </p:sp>
      <p:pic>
        <p:nvPicPr>
          <p:cNvPr id="7" name="Imagen 6" descr="Imagen que contiene pasto&#10;&#10;Descripción generada automáticamente">
            <a:extLst>
              <a:ext uri="{FF2B5EF4-FFF2-40B4-BE49-F238E27FC236}">
                <a16:creationId xmlns:a16="http://schemas.microsoft.com/office/drawing/2014/main" id="{F8018192-F588-D24B-960E-6A818D38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8" y="1786075"/>
            <a:ext cx="7825704" cy="39497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04F9B2F-E039-914E-BB7A-C8536602B060}"/>
              </a:ext>
            </a:extLst>
          </p:cNvPr>
          <p:cNvSpPr txBox="1"/>
          <p:nvPr/>
        </p:nvSpPr>
        <p:spPr>
          <a:xfrm>
            <a:off x="8601319" y="2857188"/>
            <a:ext cx="170953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/>
              <a:t>169 targets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06E8DCE-A0AD-0F46-B08E-3816679CBEDF}"/>
              </a:ext>
            </a:extLst>
          </p:cNvPr>
          <p:cNvCxnSpPr/>
          <p:nvPr/>
        </p:nvCxnSpPr>
        <p:spPr>
          <a:xfrm>
            <a:off x="9456085" y="3488624"/>
            <a:ext cx="0" cy="532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EE05C24-D72B-5B4C-97E5-E62F698FA34E}"/>
              </a:ext>
            </a:extLst>
          </p:cNvPr>
          <p:cNvSpPr txBox="1"/>
          <p:nvPr/>
        </p:nvSpPr>
        <p:spPr>
          <a:xfrm>
            <a:off x="8760345" y="4460596"/>
            <a:ext cx="13914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/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350838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94827-5287-4F69-83C5-CD2D2DC9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59224" y="-2010791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 dirty="0"/>
              <a:t>What are Sustainable Development Goals?</a:t>
            </a:r>
          </a:p>
          <a:p>
            <a:endParaRPr lang="en-GB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1. </a:t>
            </a:r>
            <a:r>
              <a:rPr lang="en-GB" sz="3200" dirty="0"/>
              <a:t>Introduction</a:t>
            </a:r>
            <a:endParaRPr lang="en-GB" sz="36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501BE08-63EA-6747-BE19-9D47429157EE}"/>
              </a:ext>
            </a:extLst>
          </p:cNvPr>
          <p:cNvSpPr/>
          <p:nvPr/>
        </p:nvSpPr>
        <p:spPr>
          <a:xfrm>
            <a:off x="721298" y="5973601"/>
            <a:ext cx="10957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Main objective of research: discover the relations between SDG in the literature, as a first step to apply them to business.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EC86E8D-3887-1941-9D2C-775FB2377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514" y="1003175"/>
            <a:ext cx="223978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1025" name="Imagen 3" descr="Imagen que contiene captura de pantalla, dibujo&#10;&#10;Descripción generada automáticamente">
            <a:extLst>
              <a:ext uri="{FF2B5EF4-FFF2-40B4-BE49-F238E27FC236}">
                <a16:creationId xmlns:a16="http://schemas.microsoft.com/office/drawing/2014/main" id="{4A647E91-8794-A040-916C-C26DDDAAB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8" r="25504"/>
          <a:stretch>
            <a:fillRect/>
          </a:stretch>
        </p:blipFill>
        <p:spPr bwMode="auto">
          <a:xfrm>
            <a:off x="113938" y="904510"/>
            <a:ext cx="5798772" cy="510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26F4034-409E-0148-8161-EEF3D5EEA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44" y="211213"/>
            <a:ext cx="7477021" cy="2778576"/>
          </a:xfrm>
          <a:prstGeom prst="rect">
            <a:avLst/>
          </a:prstGeom>
        </p:spPr>
      </p:pic>
      <p:pic>
        <p:nvPicPr>
          <p:cNvPr id="17" name="Imagen 16" descr="Imagen que contiene rojo, dibujo, parada, señal&#10;&#10;Descripción generada automáticamente">
            <a:extLst>
              <a:ext uri="{FF2B5EF4-FFF2-40B4-BE49-F238E27FC236}">
                <a16:creationId xmlns:a16="http://schemas.microsoft.com/office/drawing/2014/main" id="{62248882-A6A6-A245-B667-9D0ECE42D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10" y="2654335"/>
            <a:ext cx="985862" cy="10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2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ODS Relations</a:t>
            </a:r>
            <a:endParaRPr lang="en-GB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B682CB-DF91-4E07-8D33-33B5565CF9A8}"/>
              </a:ext>
            </a:extLst>
          </p:cNvPr>
          <p:cNvSpPr txBox="1">
            <a:spLocks/>
          </p:cNvSpPr>
          <p:nvPr/>
        </p:nvSpPr>
        <p:spPr>
          <a:xfrm>
            <a:off x="293915" y="990826"/>
            <a:ext cx="11533650" cy="565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GB" sz="2000" b="1" dirty="0"/>
              <a:t>Descriptive analysis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 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>
              <a:solidFill>
                <a:srgbClr val="DD3832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1E54796-9F88-124E-BB69-1B92ACBB4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860034"/>
              </p:ext>
            </p:extLst>
          </p:nvPr>
        </p:nvGraphicFramePr>
        <p:xfrm>
          <a:off x="726274" y="2621632"/>
          <a:ext cx="5633291" cy="2076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5445">
                  <a:extLst>
                    <a:ext uri="{9D8B030D-6E8A-4147-A177-3AD203B41FA5}">
                      <a16:colId xmlns:a16="http://schemas.microsoft.com/office/drawing/2014/main" val="717577413"/>
                    </a:ext>
                  </a:extLst>
                </a:gridCol>
                <a:gridCol w="3097846">
                  <a:extLst>
                    <a:ext uri="{9D8B030D-6E8A-4147-A177-3AD203B41FA5}">
                      <a16:colId xmlns:a16="http://schemas.microsoft.com/office/drawing/2014/main" val="3254697299"/>
                    </a:ext>
                  </a:extLst>
                </a:gridCol>
              </a:tblGrid>
              <a:tr h="539038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ca-E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Keywords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(“SDG” or “Sustainable Development Goal”) AND (</a:t>
                      </a:r>
                      <a:r>
                        <a:rPr lang="ca-E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</a:t>
                      </a:r>
                      <a:r>
                        <a:rPr lang="ca-E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synerg</a:t>
                      </a:r>
                      <a:r>
                        <a:rPr lang="ca-E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*” or “</a:t>
                      </a:r>
                      <a:r>
                        <a:rPr lang="ca-ES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interaction</a:t>
                      </a:r>
                      <a:r>
                        <a:rPr lang="ca-E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 or “correla*”.)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7896907"/>
                  </a:ext>
                </a:extLst>
              </a:tr>
              <a:tr h="256291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 2015 to February 2020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057039"/>
                  </a:ext>
                </a:extLst>
              </a:tr>
              <a:tr h="256291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 of Science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218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5958483"/>
                  </a:ext>
                </a:extLst>
              </a:tr>
              <a:tr h="256291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Scopus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4330963"/>
                  </a:ext>
                </a:extLst>
              </a:tr>
              <a:tr h="256291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of papers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8385358"/>
                  </a:ext>
                </a:extLst>
              </a:tr>
              <a:tr h="256291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Duplicates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177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7360207"/>
                  </a:ext>
                </a:extLst>
              </a:tr>
              <a:tr h="256291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without duplicates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285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1465819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DD3F83E-C76D-1848-8C04-4651F340E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784698"/>
              </p:ext>
            </p:extLst>
          </p:nvPr>
        </p:nvGraphicFramePr>
        <p:xfrm>
          <a:off x="7082107" y="3018515"/>
          <a:ext cx="4022915" cy="1598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420">
                  <a:extLst>
                    <a:ext uri="{9D8B030D-6E8A-4147-A177-3AD203B41FA5}">
                      <a16:colId xmlns:a16="http://schemas.microsoft.com/office/drawing/2014/main" val="3859989700"/>
                    </a:ext>
                  </a:extLst>
                </a:gridCol>
                <a:gridCol w="1967495">
                  <a:extLst>
                    <a:ext uri="{9D8B030D-6E8A-4147-A177-3AD203B41FA5}">
                      <a16:colId xmlns:a16="http://schemas.microsoft.com/office/drawing/2014/main" val="1977788250"/>
                    </a:ext>
                  </a:extLst>
                </a:gridCol>
              </a:tblGrid>
              <a:tr h="342522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Category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effectLst/>
                        </a:rPr>
                        <a:t>Number</a:t>
                      </a:r>
                      <a:r>
                        <a:rPr lang="es-ES" sz="1100" dirty="0">
                          <a:effectLst/>
                        </a:rPr>
                        <a:t> of </a:t>
                      </a:r>
                      <a:r>
                        <a:rPr lang="es-ES" sz="1100" dirty="0" err="1">
                          <a:effectLst/>
                        </a:rPr>
                        <a:t>articles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764891"/>
                  </a:ext>
                </a:extLst>
              </a:tr>
              <a:tr h="313978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effectLst/>
                        </a:rPr>
                        <a:t>Interactions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r>
                        <a:rPr lang="es-ES" sz="1100" dirty="0" err="1">
                          <a:effectLst/>
                        </a:rPr>
                        <a:t>among</a:t>
                      </a:r>
                      <a:r>
                        <a:rPr lang="es-ES" sz="1100" dirty="0">
                          <a:effectLst/>
                        </a:rPr>
                        <a:t> SDG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7973853"/>
                  </a:ext>
                </a:extLst>
              </a:tr>
              <a:tr h="313978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SDG + </a:t>
                      </a:r>
                      <a:r>
                        <a:rPr lang="es-ES" sz="1100" dirty="0" err="1">
                          <a:effectLst/>
                        </a:rPr>
                        <a:t>another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r>
                        <a:rPr lang="es-ES" sz="1100" dirty="0" err="1">
                          <a:effectLst/>
                        </a:rPr>
                        <a:t>topic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87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3346102"/>
                  </a:ext>
                </a:extLst>
              </a:tr>
              <a:tr h="313978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effectLst/>
                        </a:rPr>
                        <a:t>Another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r>
                        <a:rPr lang="es-ES" sz="1100" dirty="0" err="1">
                          <a:effectLst/>
                        </a:rPr>
                        <a:t>topic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178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6193428"/>
                  </a:ext>
                </a:extLst>
              </a:tr>
              <a:tr h="313978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285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6523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85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ODS Relations</a:t>
            </a:r>
            <a:endParaRPr lang="en-GB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B682CB-DF91-4E07-8D33-33B5565CF9A8}"/>
              </a:ext>
            </a:extLst>
          </p:cNvPr>
          <p:cNvSpPr txBox="1">
            <a:spLocks/>
          </p:cNvSpPr>
          <p:nvPr/>
        </p:nvSpPr>
        <p:spPr>
          <a:xfrm>
            <a:off x="449855" y="917934"/>
            <a:ext cx="10846153" cy="565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1. Descriptive analysis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1800" dirty="0"/>
          </a:p>
          <a:p>
            <a:endParaRPr lang="en-GB" sz="2000" dirty="0">
              <a:solidFill>
                <a:srgbClr val="DD3832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D4B114-DBEB-EC42-8B82-B325C42A4201}"/>
              </a:ext>
            </a:extLst>
          </p:cNvPr>
          <p:cNvSpPr txBox="1"/>
          <p:nvPr/>
        </p:nvSpPr>
        <p:spPr>
          <a:xfrm>
            <a:off x="389741" y="5056518"/>
            <a:ext cx="387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/>
              <a:t>Papers</a:t>
            </a:r>
            <a:r>
              <a:rPr lang="es-ES_tradnl" b="1" dirty="0"/>
              <a:t> </a:t>
            </a:r>
            <a:r>
              <a:rPr lang="es-ES_tradnl" b="1" dirty="0" err="1"/>
              <a:t>distribution</a:t>
            </a:r>
            <a:r>
              <a:rPr lang="es-ES_tradnl" b="1" dirty="0"/>
              <a:t> </a:t>
            </a:r>
            <a:r>
              <a:rPr lang="es-ES_tradnl" b="1" dirty="0" err="1"/>
              <a:t>by</a:t>
            </a:r>
            <a:r>
              <a:rPr lang="es-ES_tradnl" b="1" dirty="0"/>
              <a:t> </a:t>
            </a:r>
            <a:r>
              <a:rPr lang="es-ES_tradnl" b="1" dirty="0" err="1"/>
              <a:t>publication</a:t>
            </a:r>
            <a:r>
              <a:rPr lang="es-ES_tradnl" b="1" dirty="0"/>
              <a:t> </a:t>
            </a:r>
            <a:r>
              <a:rPr lang="es-ES_tradnl" b="1" dirty="0" err="1"/>
              <a:t>year</a:t>
            </a:r>
            <a:endParaRPr lang="es-ES_tradnl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8CA5E18-978F-E046-8B03-E4FE08136BC4}"/>
              </a:ext>
            </a:extLst>
          </p:cNvPr>
          <p:cNvSpPr txBox="1"/>
          <p:nvPr/>
        </p:nvSpPr>
        <p:spPr>
          <a:xfrm>
            <a:off x="8613307" y="5084548"/>
            <a:ext cx="353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/>
              <a:t>Papers</a:t>
            </a:r>
            <a:r>
              <a:rPr lang="es-ES_tradnl" b="1" dirty="0"/>
              <a:t> </a:t>
            </a:r>
            <a:r>
              <a:rPr lang="es-ES_tradnl" b="1" dirty="0" err="1"/>
              <a:t>distribution</a:t>
            </a:r>
            <a:r>
              <a:rPr lang="es-ES_tradnl" b="1" dirty="0"/>
              <a:t> </a:t>
            </a:r>
            <a:r>
              <a:rPr lang="es-ES_tradnl" b="1" dirty="0" err="1"/>
              <a:t>by</a:t>
            </a:r>
            <a:r>
              <a:rPr lang="es-ES_tradnl" b="1" dirty="0"/>
              <a:t> data </a:t>
            </a:r>
            <a:r>
              <a:rPr lang="es-ES_tradnl" b="1" dirty="0" err="1"/>
              <a:t>sources</a:t>
            </a:r>
            <a:endParaRPr lang="es-ES_tradnl" b="1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B67F7BE-AFF7-BF4F-8343-AB690C2EE816}"/>
              </a:ext>
            </a:extLst>
          </p:cNvPr>
          <p:cNvGraphicFramePr>
            <a:graphicFrameLocks/>
          </p:cNvGraphicFramePr>
          <p:nvPr/>
        </p:nvGraphicFramePr>
        <p:xfrm>
          <a:off x="148614" y="1849235"/>
          <a:ext cx="4147214" cy="308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A5B9EB94-ADF2-9745-9775-4F4DBBCA6FBC}"/>
              </a:ext>
            </a:extLst>
          </p:cNvPr>
          <p:cNvGraphicFramePr>
            <a:graphicFrameLocks/>
          </p:cNvGraphicFramePr>
          <p:nvPr/>
        </p:nvGraphicFramePr>
        <p:xfrm>
          <a:off x="8253912" y="1948863"/>
          <a:ext cx="3846352" cy="3220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07ED5BCB-927A-8248-89C0-97221A698F1A}"/>
              </a:ext>
            </a:extLst>
          </p:cNvPr>
          <p:cNvGraphicFramePr>
            <a:graphicFrameLocks/>
          </p:cNvGraphicFramePr>
          <p:nvPr/>
        </p:nvGraphicFramePr>
        <p:xfrm>
          <a:off x="4295828" y="1849235"/>
          <a:ext cx="4147215" cy="3234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D201FF98-F908-5145-A5A6-2AF419AD4F80}"/>
              </a:ext>
            </a:extLst>
          </p:cNvPr>
          <p:cNvSpPr txBox="1"/>
          <p:nvPr/>
        </p:nvSpPr>
        <p:spPr>
          <a:xfrm>
            <a:off x="4767334" y="5056518"/>
            <a:ext cx="334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/>
              <a:t>Papers</a:t>
            </a:r>
            <a:r>
              <a:rPr lang="es-ES_tradnl" b="1" dirty="0"/>
              <a:t> </a:t>
            </a:r>
            <a:r>
              <a:rPr lang="es-ES_tradnl" b="1" dirty="0" err="1"/>
              <a:t>distribution</a:t>
            </a:r>
            <a:r>
              <a:rPr lang="es-ES_tradnl" b="1" dirty="0"/>
              <a:t> </a:t>
            </a:r>
            <a:r>
              <a:rPr lang="es-ES_tradnl" b="1" dirty="0" err="1"/>
              <a:t>by</a:t>
            </a:r>
            <a:r>
              <a:rPr lang="es-ES_tradnl" b="1" dirty="0"/>
              <a:t> </a:t>
            </a:r>
            <a:r>
              <a:rPr lang="es-ES_tradnl" b="1" dirty="0" err="1"/>
              <a:t>main</a:t>
            </a:r>
            <a:r>
              <a:rPr lang="es-ES_tradnl" b="1" dirty="0"/>
              <a:t> </a:t>
            </a:r>
            <a:r>
              <a:rPr lang="es-ES_tradnl" b="1" dirty="0" err="1"/>
              <a:t>topic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4230581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ODS Relations</a:t>
            </a:r>
            <a:endParaRPr lang="en-GB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B682CB-DF91-4E07-8D33-33B5565CF9A8}"/>
              </a:ext>
            </a:extLst>
          </p:cNvPr>
          <p:cNvSpPr txBox="1">
            <a:spLocks/>
          </p:cNvSpPr>
          <p:nvPr/>
        </p:nvSpPr>
        <p:spPr>
          <a:xfrm>
            <a:off x="293915" y="990826"/>
            <a:ext cx="10846153" cy="565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2. Relations with </a:t>
            </a:r>
            <a:r>
              <a:rPr lang="en-GB" sz="2000" b="1" dirty="0" err="1"/>
              <a:t>VosViewer</a:t>
            </a:r>
            <a:endParaRPr lang="en-GB" sz="2000" b="1" dirty="0"/>
          </a:p>
          <a:p>
            <a:pPr marL="0" indent="0">
              <a:buNone/>
            </a:pPr>
            <a:endParaRPr lang="en-GB" sz="1800" dirty="0"/>
          </a:p>
          <a:p>
            <a:endParaRPr lang="en-GB" sz="2000" dirty="0">
              <a:solidFill>
                <a:srgbClr val="DD3832"/>
              </a:solidFill>
            </a:endParaRPr>
          </a:p>
        </p:txBody>
      </p:sp>
      <p:pic>
        <p:nvPicPr>
          <p:cNvPr id="5" name="Imagen 4" descr="Imagen que contiene cuarto, grande, tabla, computadora&#10;&#10;Descripción generada automáticamente">
            <a:extLst>
              <a:ext uri="{FF2B5EF4-FFF2-40B4-BE49-F238E27FC236}">
                <a16:creationId xmlns:a16="http://schemas.microsoft.com/office/drawing/2014/main" id="{F73DCB89-1DAF-034A-A978-C772F7312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54" y="2991830"/>
            <a:ext cx="6425757" cy="3807616"/>
          </a:xfrm>
          <a:prstGeom prst="rect">
            <a:avLst/>
          </a:prstGeom>
        </p:spPr>
      </p:pic>
      <p:pic>
        <p:nvPicPr>
          <p:cNvPr id="8" name="Imagen 7" descr="Imagen que contiene barco, tabla, diferente, grande&#10;&#10;Descripción generada automáticamente">
            <a:extLst>
              <a:ext uri="{FF2B5EF4-FFF2-40B4-BE49-F238E27FC236}">
                <a16:creationId xmlns:a16="http://schemas.microsoft.com/office/drawing/2014/main" id="{C9B133C9-B761-4E41-B51D-1B08A5053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5" y="1350382"/>
            <a:ext cx="5413819" cy="375182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1164ECE-7C6C-A745-93D3-686B544542BF}"/>
              </a:ext>
            </a:extLst>
          </p:cNvPr>
          <p:cNvSpPr txBox="1"/>
          <p:nvPr/>
        </p:nvSpPr>
        <p:spPr>
          <a:xfrm>
            <a:off x="8470499" y="2536182"/>
            <a:ext cx="170953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err="1"/>
              <a:t>Selected</a:t>
            </a:r>
            <a:r>
              <a:rPr lang="es-ES_tradnl" dirty="0"/>
              <a:t> </a:t>
            </a:r>
            <a:r>
              <a:rPr lang="es-ES_tradnl" dirty="0" err="1"/>
              <a:t>papers</a:t>
            </a:r>
            <a:endParaRPr lang="es-ES_tradn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C63309E-2778-7745-87DF-E8B4F9744243}"/>
              </a:ext>
            </a:extLst>
          </p:cNvPr>
          <p:cNvSpPr txBox="1"/>
          <p:nvPr/>
        </p:nvSpPr>
        <p:spPr>
          <a:xfrm>
            <a:off x="2115169" y="5178748"/>
            <a:ext cx="170953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err="1"/>
              <a:t>All</a:t>
            </a:r>
            <a:r>
              <a:rPr lang="es-ES_tradnl" dirty="0"/>
              <a:t> </a:t>
            </a:r>
            <a:r>
              <a:rPr lang="es-ES_tradnl" dirty="0" err="1"/>
              <a:t>papers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62652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ODS Relations</a:t>
            </a:r>
            <a:endParaRPr lang="en-GB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B682CB-DF91-4E07-8D33-33B5565CF9A8}"/>
              </a:ext>
            </a:extLst>
          </p:cNvPr>
          <p:cNvSpPr txBox="1">
            <a:spLocks/>
          </p:cNvSpPr>
          <p:nvPr/>
        </p:nvSpPr>
        <p:spPr>
          <a:xfrm>
            <a:off x="449855" y="917934"/>
            <a:ext cx="10846153" cy="565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3. Content analysis</a:t>
            </a:r>
            <a:endParaRPr lang="en-GB" sz="2000" dirty="0"/>
          </a:p>
          <a:p>
            <a:pPr marL="0" indent="0">
              <a:buNone/>
            </a:pPr>
            <a:r>
              <a:rPr lang="en-GB" sz="1800" b="1" dirty="0"/>
              <a:t>Main tool: </a:t>
            </a:r>
          </a:p>
          <a:p>
            <a:pPr marL="0" indent="0">
              <a:buNone/>
            </a:pPr>
            <a:r>
              <a:rPr lang="en-GB" sz="1800" dirty="0"/>
              <a:t>Nilsson et al. (2016). </a:t>
            </a:r>
          </a:p>
          <a:p>
            <a:pPr marL="0" indent="0">
              <a:buNone/>
            </a:pPr>
            <a:r>
              <a:rPr lang="en-GB" sz="1800" dirty="0"/>
              <a:t>Existence of synergies and trade-off between and among SDG. How? Using targets or indicators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   Seven-point scale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800" dirty="0"/>
          </a:p>
          <a:p>
            <a:endParaRPr lang="en-GB" sz="2000" dirty="0">
              <a:solidFill>
                <a:srgbClr val="DD3832"/>
              </a:solidFill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BBC1B11-6E50-1D42-B2F9-4C6717587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315793"/>
              </p:ext>
            </p:extLst>
          </p:nvPr>
        </p:nvGraphicFramePr>
        <p:xfrm>
          <a:off x="553507" y="2496265"/>
          <a:ext cx="103352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467">
                  <a:extLst>
                    <a:ext uri="{9D8B030D-6E8A-4147-A177-3AD203B41FA5}">
                      <a16:colId xmlns:a16="http://schemas.microsoft.com/office/drawing/2014/main" val="334092204"/>
                    </a:ext>
                  </a:extLst>
                </a:gridCol>
                <a:gridCol w="1476467">
                  <a:extLst>
                    <a:ext uri="{9D8B030D-6E8A-4147-A177-3AD203B41FA5}">
                      <a16:colId xmlns:a16="http://schemas.microsoft.com/office/drawing/2014/main" val="1104967529"/>
                    </a:ext>
                  </a:extLst>
                </a:gridCol>
                <a:gridCol w="1476467">
                  <a:extLst>
                    <a:ext uri="{9D8B030D-6E8A-4147-A177-3AD203B41FA5}">
                      <a16:colId xmlns:a16="http://schemas.microsoft.com/office/drawing/2014/main" val="1687060680"/>
                    </a:ext>
                  </a:extLst>
                </a:gridCol>
                <a:gridCol w="1476467">
                  <a:extLst>
                    <a:ext uri="{9D8B030D-6E8A-4147-A177-3AD203B41FA5}">
                      <a16:colId xmlns:a16="http://schemas.microsoft.com/office/drawing/2014/main" val="3545721824"/>
                    </a:ext>
                  </a:extLst>
                </a:gridCol>
                <a:gridCol w="1476467">
                  <a:extLst>
                    <a:ext uri="{9D8B030D-6E8A-4147-A177-3AD203B41FA5}">
                      <a16:colId xmlns:a16="http://schemas.microsoft.com/office/drawing/2014/main" val="3844785489"/>
                    </a:ext>
                  </a:extLst>
                </a:gridCol>
                <a:gridCol w="1476467">
                  <a:extLst>
                    <a:ext uri="{9D8B030D-6E8A-4147-A177-3AD203B41FA5}">
                      <a16:colId xmlns:a16="http://schemas.microsoft.com/office/drawing/2014/main" val="2762020781"/>
                    </a:ext>
                  </a:extLst>
                </a:gridCol>
                <a:gridCol w="1476467">
                  <a:extLst>
                    <a:ext uri="{9D8B030D-6E8A-4147-A177-3AD203B41FA5}">
                      <a16:colId xmlns:a16="http://schemas.microsoft.com/office/drawing/2014/main" val="786534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+3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98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Indivisible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 err="1"/>
                        <a:t>Reinforcing</a:t>
                      </a:r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 err="1"/>
                        <a:t>Enabling</a:t>
                      </a:r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 err="1"/>
                        <a:t>Consistent</a:t>
                      </a:r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 err="1"/>
                        <a:t>Constraining</a:t>
                      </a:r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 err="1"/>
                        <a:t>Counteracting</a:t>
                      </a:r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 err="1"/>
                        <a:t>Cancelling</a:t>
                      </a:r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409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861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ODS Relations</a:t>
            </a:r>
            <a:endParaRPr lang="en-GB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B682CB-DF91-4E07-8D33-33B5565CF9A8}"/>
              </a:ext>
            </a:extLst>
          </p:cNvPr>
          <p:cNvSpPr txBox="1">
            <a:spLocks/>
          </p:cNvSpPr>
          <p:nvPr/>
        </p:nvSpPr>
        <p:spPr>
          <a:xfrm>
            <a:off x="293915" y="990826"/>
            <a:ext cx="10846153" cy="565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4. Types of models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1800" dirty="0"/>
          </a:p>
          <a:p>
            <a:endParaRPr lang="en-GB" sz="2000" dirty="0">
              <a:solidFill>
                <a:srgbClr val="DD3832"/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3E98D9D6-09C1-784B-B71C-3DEB829869A8}"/>
              </a:ext>
            </a:extLst>
          </p:cNvPr>
          <p:cNvGraphicFramePr>
            <a:graphicFrameLocks/>
          </p:cNvGraphicFramePr>
          <p:nvPr/>
        </p:nvGraphicFramePr>
        <p:xfrm>
          <a:off x="428678" y="2130314"/>
          <a:ext cx="4864651" cy="349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6AE1EBBE-B1E0-A942-93F7-37C129FF8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4" r="27664" b="8225"/>
          <a:stretch/>
        </p:blipFill>
        <p:spPr>
          <a:xfrm>
            <a:off x="9612679" y="1228587"/>
            <a:ext cx="2285406" cy="47151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26B3B24-F897-D447-BE07-E4AF5DDCDC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8" r="50000" b="34819"/>
          <a:stretch/>
        </p:blipFill>
        <p:spPr>
          <a:xfrm>
            <a:off x="5615120" y="1806237"/>
            <a:ext cx="3675768" cy="349933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B5E5AFC-BFC7-B647-BEE2-AF5B12189942}"/>
              </a:ext>
            </a:extLst>
          </p:cNvPr>
          <p:cNvSpPr txBox="1"/>
          <p:nvPr/>
        </p:nvSpPr>
        <p:spPr>
          <a:xfrm>
            <a:off x="6654573" y="5260319"/>
            <a:ext cx="220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Jaramillo et al. (2019)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FA62F2D-C7F2-CC47-B9A1-BB19CFDD1036}"/>
              </a:ext>
            </a:extLst>
          </p:cNvPr>
          <p:cNvSpPr txBox="1"/>
          <p:nvPr/>
        </p:nvSpPr>
        <p:spPr>
          <a:xfrm>
            <a:off x="9752498" y="5996853"/>
            <a:ext cx="214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Pradhan</a:t>
            </a:r>
            <a:r>
              <a:rPr lang="es-ES_tradnl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410652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8BDE25-7DCD-46C6-AE3B-E884CC800E35}"/>
              </a:ext>
            </a:extLst>
          </p:cNvPr>
          <p:cNvSpPr/>
          <p:nvPr/>
        </p:nvSpPr>
        <p:spPr>
          <a:xfrm>
            <a:off x="-1" y="576943"/>
            <a:ext cx="12192000" cy="898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AA4DB4-DD4A-45C2-B081-36CD56C2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35" y="-260262"/>
            <a:ext cx="10765971" cy="116477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9FD9"/>
                </a:solidFill>
              </a:rPr>
              <a:t>ODS Relations</a:t>
            </a:r>
            <a:endParaRPr lang="en-GB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B682CB-DF91-4E07-8D33-33B5565CF9A8}"/>
              </a:ext>
            </a:extLst>
          </p:cNvPr>
          <p:cNvSpPr txBox="1">
            <a:spLocks/>
          </p:cNvSpPr>
          <p:nvPr/>
        </p:nvSpPr>
        <p:spPr>
          <a:xfrm>
            <a:off x="293915" y="990826"/>
            <a:ext cx="10846153" cy="5653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4. Types of models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1800" dirty="0"/>
          </a:p>
          <a:p>
            <a:endParaRPr lang="en-GB" sz="2000" dirty="0">
              <a:solidFill>
                <a:srgbClr val="DD3832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B4E5F0F-A7D1-B846-B0DA-8B936140E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" y="1401342"/>
            <a:ext cx="6438578" cy="46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54B0BC8-47AA-6640-9313-2365D09A4A24}"/>
              </a:ext>
            </a:extLst>
          </p:cNvPr>
          <p:cNvSpPr txBox="1"/>
          <p:nvPr/>
        </p:nvSpPr>
        <p:spPr>
          <a:xfrm>
            <a:off x="1882588" y="5497842"/>
            <a:ext cx="1892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Fader</a:t>
            </a:r>
            <a:r>
              <a:rPr lang="es-ES_tradnl" dirty="0"/>
              <a:t> et al. (2018)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3083D5B-EEC0-CE4B-B992-BA905E7E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14" y="1401342"/>
            <a:ext cx="5175171" cy="38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492CF17-E25B-C340-B0A3-ED4EA524CC50}"/>
              </a:ext>
            </a:extLst>
          </p:cNvPr>
          <p:cNvSpPr txBox="1"/>
          <p:nvPr/>
        </p:nvSpPr>
        <p:spPr>
          <a:xfrm>
            <a:off x="8680415" y="5438337"/>
            <a:ext cx="242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Cernev</a:t>
            </a:r>
            <a:r>
              <a:rPr lang="es-ES_tradnl" dirty="0"/>
              <a:t> &amp; </a:t>
            </a:r>
            <a:r>
              <a:rPr lang="es-ES_tradnl" dirty="0" err="1"/>
              <a:t>Fenner</a:t>
            </a:r>
            <a:r>
              <a:rPr lang="es-ES_tradnl" dirty="0"/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32769163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596</Words>
  <Application>Microsoft Macintosh PowerPoint</Application>
  <PresentationFormat>Panorámica</PresentationFormat>
  <Paragraphs>165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1. Introduction</vt:lpstr>
      <vt:lpstr>1. Introduction</vt:lpstr>
      <vt:lpstr>ODS Relations</vt:lpstr>
      <vt:lpstr>ODS Relations</vt:lpstr>
      <vt:lpstr>ODS Relations</vt:lpstr>
      <vt:lpstr>ODS Relations</vt:lpstr>
      <vt:lpstr>ODS Relations</vt:lpstr>
      <vt:lpstr>ODS Relations</vt:lpstr>
      <vt:lpstr>ODS Relations</vt:lpstr>
      <vt:lpstr>ODS Relations</vt:lpstr>
      <vt:lpstr>ODS Relations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Andrei Boar</cp:lastModifiedBy>
  <cp:revision>13</cp:revision>
  <dcterms:created xsi:type="dcterms:W3CDTF">2018-01-18T09:18:52Z</dcterms:created>
  <dcterms:modified xsi:type="dcterms:W3CDTF">2020-07-09T16:05:57Z</dcterms:modified>
</cp:coreProperties>
</file>